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7" r:id="rId3"/>
    <p:sldId id="258" r:id="rId4"/>
    <p:sldId id="259" r:id="rId5"/>
    <p:sldId id="260" r:id="rId6"/>
    <p:sldId id="261" r:id="rId7"/>
    <p:sldId id="262" r:id="rId8"/>
    <p:sldId id="263" r:id="rId9"/>
    <p:sldId id="272" r:id="rId10"/>
    <p:sldId id="264" r:id="rId11"/>
    <p:sldId id="265" r:id="rId12"/>
    <p:sldId id="270" r:id="rId13"/>
    <p:sldId id="266" r:id="rId14"/>
    <p:sldId id="267" r:id="rId15"/>
    <p:sldId id="269" r:id="rId16"/>
    <p:sldId id="268" r:id="rId17"/>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3250" autoAdjust="0"/>
  </p:normalViewPr>
  <p:slideViewPr>
    <p:cSldViewPr snapToGrid="0">
      <p:cViewPr varScale="1">
        <p:scale>
          <a:sx n="61" d="100"/>
          <a:sy n="61" d="100"/>
        </p:scale>
        <p:origin x="1098" y="48"/>
      </p:cViewPr>
      <p:guideLst/>
    </p:cSldViewPr>
  </p:slideViewPr>
  <p:outlineViewPr>
    <p:cViewPr>
      <p:scale>
        <a:sx n="33" d="100"/>
        <a:sy n="33" d="100"/>
      </p:scale>
      <p:origin x="0" y="0"/>
    </p:cViewPr>
  </p:outlin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402B2A-3D9F-45EC-9743-5BC5AAD9B931}" type="datetimeFigureOut">
              <a:rPr lang="es-AR" smtClean="0"/>
              <a:t>21/12/2017</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A02D1B-10F5-44AA-9826-07923D65F904}" type="slidenum">
              <a:rPr lang="es-AR" smtClean="0"/>
              <a:t>‹Nº›</a:t>
            </a:fld>
            <a:endParaRPr lang="es-AR"/>
          </a:p>
        </p:txBody>
      </p:sp>
    </p:spTree>
    <p:extLst>
      <p:ext uri="{BB962C8B-B14F-4D97-AF65-F5344CB8AC3E}">
        <p14:creationId xmlns:p14="http://schemas.microsoft.com/office/powerpoint/2010/main" val="1216038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-AGRADECIMIENTOS</a:t>
            </a:r>
          </a:p>
          <a:p>
            <a:r>
              <a:rPr lang="es-AR" dirty="0"/>
              <a:t>-presentación</a:t>
            </a:r>
            <a:endParaRPr lang="es-AR" baseline="0" dirty="0"/>
          </a:p>
          <a:p>
            <a:r>
              <a:rPr lang="es-AR" baseline="0" dirty="0"/>
              <a:t>-Es nuestro trabajo final</a:t>
            </a:r>
          </a:p>
          <a:p>
            <a:r>
              <a:rPr lang="es-AR" baseline="0" dirty="0"/>
              <a:t>-¿Cómo surge la idea?</a:t>
            </a:r>
          </a:p>
        </p:txBody>
      </p:sp>
      <p:sp>
        <p:nvSpPr>
          <p:cNvPr id="4" name="Marcador de número de diapositiva 3"/>
          <p:cNvSpPr>
            <a:spLocks noGrp="1"/>
          </p:cNvSpPr>
          <p:nvPr>
            <p:ph type="sldNum" sz="quarter" idx="10"/>
          </p:nvPr>
        </p:nvSpPr>
        <p:spPr/>
        <p:txBody>
          <a:bodyPr/>
          <a:lstStyle/>
          <a:p>
            <a:fld id="{5AA02D1B-10F5-44AA-9826-07923D65F904}" type="slidenum">
              <a:rPr lang="es-AR" smtClean="0"/>
              <a:t>1</a:t>
            </a:fld>
            <a:endParaRPr lang="es-AR"/>
          </a:p>
        </p:txBody>
      </p:sp>
    </p:spTree>
    <p:extLst>
      <p:ext uri="{BB962C8B-B14F-4D97-AF65-F5344CB8AC3E}">
        <p14:creationId xmlns:p14="http://schemas.microsoft.com/office/powerpoint/2010/main" val="31808411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La mayoría de los teclados electrónicos poseen un puerto de salida </a:t>
            </a:r>
            <a:r>
              <a:rPr lang="es-AR" dirty="0" err="1"/>
              <a:t>midi</a:t>
            </a:r>
            <a:r>
              <a:rPr lang="es-AR" dirty="0"/>
              <a:t>. Mediante este puerto conectamos un cable a </a:t>
            </a:r>
            <a:r>
              <a:rPr lang="es-AR" dirty="0" err="1"/>
              <a:t>Pianograph</a:t>
            </a:r>
            <a:r>
              <a:rPr lang="es-AR" dirty="0"/>
              <a:t> para recibir las notas que son tocadas en el piano. El microcontrolador se encarga de leer dicho puerto y comparar las notas que se están tocando en el piano con las notas que se están mostrando en la última fila de </a:t>
            </a:r>
            <a:r>
              <a:rPr lang="es-AR" dirty="0" err="1"/>
              <a:t>LEDs</a:t>
            </a:r>
            <a:r>
              <a:rPr lang="es-AR" dirty="0"/>
              <a:t>. En caso de que las notas coincidan, se suma un punto correcto, en caso contrario se suma un punto de error. Al finalizar la canción, se calcula un porcentaje entre los puntos de éxito y de error y es mostrado en la pantalla del celular como el puntaje.</a:t>
            </a:r>
          </a:p>
        </p:txBody>
      </p:sp>
      <p:sp>
        <p:nvSpPr>
          <p:cNvPr id="4" name="Marcador de número de diapositiva 3"/>
          <p:cNvSpPr>
            <a:spLocks noGrp="1"/>
          </p:cNvSpPr>
          <p:nvPr>
            <p:ph type="sldNum" sz="quarter" idx="10"/>
          </p:nvPr>
        </p:nvSpPr>
        <p:spPr/>
        <p:txBody>
          <a:bodyPr/>
          <a:lstStyle/>
          <a:p>
            <a:fld id="{5AA02D1B-10F5-44AA-9826-07923D65F904}" type="slidenum">
              <a:rPr lang="es-AR" smtClean="0"/>
              <a:t>10</a:t>
            </a:fld>
            <a:endParaRPr lang="es-AR"/>
          </a:p>
        </p:txBody>
      </p:sp>
    </p:spTree>
    <p:extLst>
      <p:ext uri="{BB962C8B-B14F-4D97-AF65-F5344CB8AC3E}">
        <p14:creationId xmlns:p14="http://schemas.microsoft.com/office/powerpoint/2010/main" val="17584988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La aplicación para celulares fue desarrollada por nosotros mediante el entorno de Android Studio. Este es el entorno oficial para la plataforma Android y utiliza lenguaje java para el código en sí y XML para la interfaz grafica. (hablar de c/u de las pantallas, agregarlas a </a:t>
            </a:r>
            <a:r>
              <a:rPr lang="es-AR"/>
              <a:t>la presentación)</a:t>
            </a:r>
            <a:endParaRPr lang="es-AR" dirty="0"/>
          </a:p>
        </p:txBody>
      </p:sp>
      <p:sp>
        <p:nvSpPr>
          <p:cNvPr id="4" name="Marcador de número de diapositiva 3"/>
          <p:cNvSpPr>
            <a:spLocks noGrp="1"/>
          </p:cNvSpPr>
          <p:nvPr>
            <p:ph type="sldNum" sz="quarter" idx="10"/>
          </p:nvPr>
        </p:nvSpPr>
        <p:spPr/>
        <p:txBody>
          <a:bodyPr/>
          <a:lstStyle/>
          <a:p>
            <a:fld id="{5AA02D1B-10F5-44AA-9826-07923D65F904}" type="slidenum">
              <a:rPr lang="es-AR" smtClean="0"/>
              <a:t>11</a:t>
            </a:fld>
            <a:endParaRPr lang="es-AR"/>
          </a:p>
        </p:txBody>
      </p:sp>
    </p:spTree>
    <p:extLst>
      <p:ext uri="{BB962C8B-B14F-4D97-AF65-F5344CB8AC3E}">
        <p14:creationId xmlns:p14="http://schemas.microsoft.com/office/powerpoint/2010/main" val="38785836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La primer pantalla se muestra al inicio durante unos segundos mientras carga la aplicación, y simplemente muestra el logo de la misma. La segunda pantalla muestra todos los dispositivos vinculados, en caso de no estar vinculado el dispositivo </a:t>
            </a:r>
            <a:r>
              <a:rPr lang="es-AR" dirty="0" err="1"/>
              <a:t>Pianograph</a:t>
            </a:r>
            <a:r>
              <a:rPr lang="es-AR" dirty="0"/>
              <a:t>, se debe vincular desde el menú de ajustes del celular. Una vez vinculado, en esta pantalla se elige el nombre de PIANOGRAPH. La tercer pantalla es la principal. Allí se puede configurar la velocidad de muestreo, se puede seleccionar el archivo, detener la reproducción, obtener el puntaje y salir. Cuando se presione para abrir el archivo, se abre la cuarta pantalla, la cual es un explorador de archivos de la memoria del teléfono. </a:t>
            </a:r>
            <a:r>
              <a:rPr lang="es-AR" dirty="0" err="1"/>
              <a:t>Alli</a:t>
            </a:r>
            <a:r>
              <a:rPr lang="es-AR" dirty="0"/>
              <a:t> se debe </a:t>
            </a:r>
            <a:r>
              <a:rPr lang="es-AR" dirty="0" err="1"/>
              <a:t>navergar</a:t>
            </a:r>
            <a:r>
              <a:rPr lang="es-AR" dirty="0"/>
              <a:t> hasta la carpeta donde se encuentran los archivos </a:t>
            </a:r>
            <a:r>
              <a:rPr lang="es-AR" dirty="0" err="1"/>
              <a:t>midi</a:t>
            </a:r>
            <a:r>
              <a:rPr lang="es-AR" dirty="0"/>
              <a:t> y seleccionar la canción deseada y luego de unos segundos, la canción comenzará a mostrarse en pantalla de leds de </a:t>
            </a:r>
            <a:r>
              <a:rPr lang="es-AR" dirty="0" err="1"/>
              <a:t>pianograph</a:t>
            </a:r>
            <a:endParaRPr lang="es-AR" dirty="0"/>
          </a:p>
        </p:txBody>
      </p:sp>
      <p:sp>
        <p:nvSpPr>
          <p:cNvPr id="4" name="Marcador de número de diapositiva 3"/>
          <p:cNvSpPr>
            <a:spLocks noGrp="1"/>
          </p:cNvSpPr>
          <p:nvPr>
            <p:ph type="sldNum" sz="quarter" idx="10"/>
          </p:nvPr>
        </p:nvSpPr>
        <p:spPr/>
        <p:txBody>
          <a:bodyPr/>
          <a:lstStyle/>
          <a:p>
            <a:fld id="{5AA02D1B-10F5-44AA-9826-07923D65F904}" type="slidenum">
              <a:rPr lang="es-AR" smtClean="0"/>
              <a:t>12</a:t>
            </a:fld>
            <a:endParaRPr lang="es-AR"/>
          </a:p>
        </p:txBody>
      </p:sp>
    </p:spTree>
    <p:extLst>
      <p:ext uri="{BB962C8B-B14F-4D97-AF65-F5344CB8AC3E}">
        <p14:creationId xmlns:p14="http://schemas.microsoft.com/office/powerpoint/2010/main" val="39765936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Al encarar este proyecto nuestro primer objetivo fue entender el protocolo </a:t>
            </a:r>
            <a:r>
              <a:rPr lang="es-AR" dirty="0" err="1"/>
              <a:t>Midi</a:t>
            </a:r>
            <a:r>
              <a:rPr lang="es-AR" dirty="0"/>
              <a:t> para </a:t>
            </a:r>
            <a:r>
              <a:rPr lang="es-AR" dirty="0" err="1"/>
              <a:t>asi</a:t>
            </a:r>
            <a:r>
              <a:rPr lang="es-AR" dirty="0"/>
              <a:t> poder desarrollar la lógica que lo decodifique y obtenga los parámetros necesarios para poder mostrar las notas en la pantalla.</a:t>
            </a:r>
          </a:p>
          <a:p>
            <a:r>
              <a:rPr lang="es-AR" dirty="0"/>
              <a:t>El segundo </a:t>
            </a:r>
            <a:r>
              <a:rPr lang="es-AR" dirty="0" err="1"/>
              <a:t>desafio</a:t>
            </a:r>
            <a:r>
              <a:rPr lang="es-AR" dirty="0"/>
              <a:t> fue desarrollar el programa del microcontrolador que permita controlar la pantalla y establecer dos comunicaciones serie simultaneas. En un principio comenzamos con el algoritmo que controlaba la pantalla. Luego anexamos una comunicación serie con la PC para que la misma le </a:t>
            </a:r>
            <a:r>
              <a:rPr lang="es-AR" dirty="0" err="1"/>
              <a:t>envie</a:t>
            </a:r>
            <a:r>
              <a:rPr lang="es-AR" dirty="0"/>
              <a:t> los archivos </a:t>
            </a:r>
            <a:r>
              <a:rPr lang="es-AR" dirty="0" err="1"/>
              <a:t>midi</a:t>
            </a:r>
            <a:r>
              <a:rPr lang="es-AR" dirty="0"/>
              <a:t>, ya que en ese momento no disponíamos de la aplicación para el celular. Al unir ambas partes debimos optimizar el código, para poder mostrar las luces continuamente y a la vez no perder ningún dato proveniente del puerto serie. Una vez funcionando, le agregamos la </a:t>
            </a:r>
            <a:r>
              <a:rPr lang="es-AR" dirty="0" err="1"/>
              <a:t>conezion</a:t>
            </a:r>
            <a:r>
              <a:rPr lang="es-AR" dirty="0"/>
              <a:t> serie a través del puerto </a:t>
            </a:r>
            <a:r>
              <a:rPr lang="es-AR" dirty="0" err="1"/>
              <a:t>midi</a:t>
            </a:r>
            <a:r>
              <a:rPr lang="es-AR" dirty="0"/>
              <a:t> con el teclado, para obtener el puntaje.</a:t>
            </a:r>
          </a:p>
          <a:p>
            <a:endParaRPr lang="es-AR" dirty="0"/>
          </a:p>
          <a:p>
            <a:r>
              <a:rPr lang="es-AR" dirty="0"/>
              <a:t>El tercer desafío fue aprender java. Elegimos este lenguaje porque es </a:t>
            </a:r>
            <a:r>
              <a:rPr lang="es-AR" dirty="0" err="1"/>
              <a:t>similiar</a:t>
            </a:r>
            <a:r>
              <a:rPr lang="es-AR" dirty="0"/>
              <a:t> a C++, lenguaje aprendido durante la carrera, y además es el lenguaje recomendado por Google para programar en </a:t>
            </a:r>
            <a:r>
              <a:rPr lang="es-AR" dirty="0" err="1"/>
              <a:t>android</a:t>
            </a:r>
            <a:r>
              <a:rPr lang="es-AR" dirty="0"/>
              <a:t> </a:t>
            </a:r>
            <a:r>
              <a:rPr lang="es-AR" dirty="0" err="1"/>
              <a:t>studio</a:t>
            </a:r>
            <a:r>
              <a:rPr lang="es-AR" dirty="0"/>
              <a:t>.</a:t>
            </a:r>
          </a:p>
          <a:p>
            <a:endParaRPr lang="es-AR" dirty="0"/>
          </a:p>
          <a:p>
            <a:r>
              <a:rPr lang="es-AR" dirty="0"/>
              <a:t>Una vez que el dispositivo estuvo funcionando, se presentó el último desafío: la carcasa. Para ello se diseñaron piezas mediante el software SolidWorks, que luego fueron fabricadas con una impresora 3D</a:t>
            </a:r>
          </a:p>
        </p:txBody>
      </p:sp>
      <p:sp>
        <p:nvSpPr>
          <p:cNvPr id="4" name="Marcador de número de diapositiva 3"/>
          <p:cNvSpPr>
            <a:spLocks noGrp="1"/>
          </p:cNvSpPr>
          <p:nvPr>
            <p:ph type="sldNum" sz="quarter" idx="10"/>
          </p:nvPr>
        </p:nvSpPr>
        <p:spPr/>
        <p:txBody>
          <a:bodyPr/>
          <a:lstStyle/>
          <a:p>
            <a:fld id="{5AA02D1B-10F5-44AA-9826-07923D65F904}" type="slidenum">
              <a:rPr lang="es-AR" smtClean="0"/>
              <a:t>13</a:t>
            </a:fld>
            <a:endParaRPr lang="es-AR"/>
          </a:p>
        </p:txBody>
      </p:sp>
    </p:spTree>
    <p:extLst>
      <p:ext uri="{BB962C8B-B14F-4D97-AF65-F5344CB8AC3E}">
        <p14:creationId xmlns:p14="http://schemas.microsoft.com/office/powerpoint/2010/main" val="14404439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Si bien </a:t>
            </a:r>
            <a:r>
              <a:rPr lang="es-AR" dirty="0" err="1"/>
              <a:t>Pianograph</a:t>
            </a:r>
            <a:r>
              <a:rPr lang="es-AR" dirty="0"/>
              <a:t> ya se encuentra en funcionamiento, es solamente un prototipo y aún le quedan varios aspectos por mejorar.</a:t>
            </a:r>
          </a:p>
          <a:p>
            <a:r>
              <a:rPr lang="es-AR" dirty="0"/>
              <a:t>Uno de ellos es optimizar la aplicación para mejorar la experiencia de usuario. Las dos ideas principales respecto a este punto es que el usuario sea capaz de variar el tempo de la canción y de elegir la pista deseada. Al variar el tempo se puede hacer una canción “mas lenta” por ejemplo, para que sea más fácil al inicio aprenderla. La capacidad de elegir una pista soportaría los archivos </a:t>
            </a:r>
            <a:r>
              <a:rPr lang="es-AR" dirty="0" err="1"/>
              <a:t>midi</a:t>
            </a:r>
            <a:r>
              <a:rPr lang="es-AR" dirty="0"/>
              <a:t> </a:t>
            </a:r>
            <a:r>
              <a:rPr lang="es-AR" dirty="0" err="1"/>
              <a:t>multipista</a:t>
            </a:r>
            <a:r>
              <a:rPr lang="es-AR" dirty="0"/>
              <a:t>, los cuales contienen varios instrumentos. De esta forma el usuario podría elegir si tocar la pista de piano, de guitarra o de voz, por ejemplo.</a:t>
            </a:r>
          </a:p>
          <a:p>
            <a:r>
              <a:rPr lang="es-AR" dirty="0"/>
              <a:t>Otra mejora es la creación de una base de datos online…</a:t>
            </a:r>
          </a:p>
          <a:p>
            <a:r>
              <a:rPr lang="es-AR" dirty="0"/>
              <a:t>También seria interesante aumentar la cantidad de filas y usar leds </a:t>
            </a:r>
            <a:r>
              <a:rPr lang="es-AR" dirty="0" err="1"/>
              <a:t>rgb</a:t>
            </a:r>
            <a:r>
              <a:rPr lang="es-AR" dirty="0"/>
              <a:t>. Esto permitiría aumentar la resolución y utilizar luces de diferentes colores haciendo una experiencia más atractiva.</a:t>
            </a:r>
          </a:p>
          <a:p>
            <a:r>
              <a:rPr lang="es-AR" dirty="0"/>
              <a:t>La idea es llevar este prototipo a un producto final, por lo tanto una mejora sería el rediseño de placas y de la carcaza para adaptarlos a una producción en serie, para reducir el tiempo y los costos de fabricación y </a:t>
            </a:r>
            <a:r>
              <a:rPr lang="es-AR" dirty="0" err="1"/>
              <a:t>asi</a:t>
            </a:r>
            <a:r>
              <a:rPr lang="es-AR" dirty="0"/>
              <a:t> poder cumplir el sueño de comercializar </a:t>
            </a:r>
            <a:r>
              <a:rPr lang="es-AR"/>
              <a:t>el producto.</a:t>
            </a:r>
            <a:endParaRPr lang="es-AR" dirty="0"/>
          </a:p>
        </p:txBody>
      </p:sp>
      <p:sp>
        <p:nvSpPr>
          <p:cNvPr id="4" name="Marcador de número de diapositiva 3"/>
          <p:cNvSpPr>
            <a:spLocks noGrp="1"/>
          </p:cNvSpPr>
          <p:nvPr>
            <p:ph type="sldNum" sz="quarter" idx="10"/>
          </p:nvPr>
        </p:nvSpPr>
        <p:spPr/>
        <p:txBody>
          <a:bodyPr/>
          <a:lstStyle/>
          <a:p>
            <a:fld id="{5AA02D1B-10F5-44AA-9826-07923D65F904}" type="slidenum">
              <a:rPr lang="es-AR" smtClean="0"/>
              <a:t>14</a:t>
            </a:fld>
            <a:endParaRPr lang="es-AR"/>
          </a:p>
        </p:txBody>
      </p:sp>
    </p:spTree>
    <p:extLst>
      <p:ext uri="{BB962C8B-B14F-4D97-AF65-F5344CB8AC3E}">
        <p14:creationId xmlns:p14="http://schemas.microsoft.com/office/powerpoint/2010/main" val="4058401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AGREGAR ALGO DE LA PARTE ECONOMICA, EL VALOR DEL PROTOTIPO Y POSIBLE VALORES DE UNA PRODUCCIÓN EN SERIE</a:t>
            </a:r>
          </a:p>
        </p:txBody>
      </p:sp>
      <p:sp>
        <p:nvSpPr>
          <p:cNvPr id="4" name="Marcador de número de diapositiva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A02D1B-10F5-44AA-9826-07923D65F904}" type="slidenum">
              <a:rPr kumimoji="0" lang="es-A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s-A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11269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a:t>AGREGAR ALGO DE LA PARTE ECONOMICA, EL VALOR DEL PROTOTIPO Y POSIBLE VALORES DE UNA PRODUCCIÓN EN SERIE</a:t>
            </a:r>
          </a:p>
        </p:txBody>
      </p:sp>
      <p:sp>
        <p:nvSpPr>
          <p:cNvPr id="4" name="Marcador de número de diapositiva 3"/>
          <p:cNvSpPr>
            <a:spLocks noGrp="1"/>
          </p:cNvSpPr>
          <p:nvPr>
            <p:ph type="sldNum" sz="quarter" idx="10"/>
          </p:nvPr>
        </p:nvSpPr>
        <p:spPr/>
        <p:txBody>
          <a:bodyPr/>
          <a:lstStyle/>
          <a:p>
            <a:fld id="{5AA02D1B-10F5-44AA-9826-07923D65F904}" type="slidenum">
              <a:rPr lang="es-AR" smtClean="0"/>
              <a:t>16</a:t>
            </a:fld>
            <a:endParaRPr lang="es-AR"/>
          </a:p>
        </p:txBody>
      </p:sp>
    </p:spTree>
    <p:extLst>
      <p:ext uri="{BB962C8B-B14F-4D97-AF65-F5344CB8AC3E}">
        <p14:creationId xmlns:p14="http://schemas.microsoft.com/office/powerpoint/2010/main" val="1893141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a:t>
            </a:r>
            <a:r>
              <a:rPr lang="es-AR" u="sng" dirty="0"/>
              <a:t>Grafico</a:t>
            </a:r>
            <a:r>
              <a:rPr lang="es-AR" dirty="0"/>
              <a:t>: luces sobre el instrumento,</a:t>
            </a:r>
            <a:r>
              <a:rPr lang="es-AR" baseline="0" dirty="0"/>
              <a:t> que se encienden en el momento exacto en que las teclas deben ser presionadas. Coordinación</a:t>
            </a:r>
          </a:p>
          <a:p>
            <a:r>
              <a:rPr lang="es-AR" baseline="0" dirty="0"/>
              <a:t>-</a:t>
            </a:r>
            <a:r>
              <a:rPr lang="es-AR" u="sng" baseline="0" dirty="0"/>
              <a:t>Preexistente</a:t>
            </a:r>
            <a:r>
              <a:rPr lang="es-AR" baseline="0" dirty="0"/>
              <a:t>: La idea no es nuestra, “</a:t>
            </a:r>
            <a:r>
              <a:rPr lang="es-AR" b="1" baseline="0" dirty="0" err="1"/>
              <a:t>Synthesia</a:t>
            </a:r>
            <a:r>
              <a:rPr lang="es-AR" baseline="0" dirty="0"/>
              <a:t>” (Contar como surgió la idea)</a:t>
            </a:r>
          </a:p>
          <a:p>
            <a:r>
              <a:rPr lang="es-AR" baseline="0" dirty="0"/>
              <a:t>- </a:t>
            </a:r>
            <a:r>
              <a:rPr lang="es-AR" u="sng" baseline="0" dirty="0"/>
              <a:t>Primer</a:t>
            </a:r>
            <a:r>
              <a:rPr lang="es-AR" baseline="0" dirty="0"/>
              <a:t> </a:t>
            </a:r>
            <a:r>
              <a:rPr lang="es-AR" u="sng" baseline="0" dirty="0"/>
              <a:t>dispositivo</a:t>
            </a:r>
            <a:r>
              <a:rPr lang="es-AR" baseline="0" dirty="0"/>
              <a:t>: no existen otros dispositivos físicos que cumplan la misma función.</a:t>
            </a:r>
          </a:p>
        </p:txBody>
      </p:sp>
      <p:sp>
        <p:nvSpPr>
          <p:cNvPr id="4" name="Marcador de número de diapositiva 3"/>
          <p:cNvSpPr>
            <a:spLocks noGrp="1"/>
          </p:cNvSpPr>
          <p:nvPr>
            <p:ph type="sldNum" sz="quarter" idx="10"/>
          </p:nvPr>
        </p:nvSpPr>
        <p:spPr/>
        <p:txBody>
          <a:bodyPr/>
          <a:lstStyle/>
          <a:p>
            <a:fld id="{5AA02D1B-10F5-44AA-9826-07923D65F904}" type="slidenum">
              <a:rPr lang="es-AR" smtClean="0"/>
              <a:t>2</a:t>
            </a:fld>
            <a:endParaRPr lang="es-AR"/>
          </a:p>
        </p:txBody>
      </p:sp>
    </p:spTree>
    <p:extLst>
      <p:ext uri="{BB962C8B-B14F-4D97-AF65-F5344CB8AC3E}">
        <p14:creationId xmlns:p14="http://schemas.microsoft.com/office/powerpoint/2010/main" val="9955371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MIDI: Más adelante explicaremos qué es MIDI, por ahora solo conserven en mente</a:t>
            </a:r>
            <a:r>
              <a:rPr lang="es-AR" baseline="0" dirty="0"/>
              <a:t> que es un </a:t>
            </a:r>
            <a:r>
              <a:rPr lang="es-AR" baseline="0" dirty="0" err="1"/>
              <a:t>un</a:t>
            </a:r>
            <a:r>
              <a:rPr lang="es-AR" baseline="0" dirty="0"/>
              <a:t> formato especial de archivo.</a:t>
            </a:r>
          </a:p>
          <a:p>
            <a:r>
              <a:rPr lang="es-AR" baseline="0" dirty="0"/>
              <a:t>(Se puede ir haciéndolo  funcionar)</a:t>
            </a:r>
            <a:endParaRPr lang="es-AR" dirty="0"/>
          </a:p>
        </p:txBody>
      </p:sp>
      <p:sp>
        <p:nvSpPr>
          <p:cNvPr id="4" name="Marcador de número de diapositiva 3"/>
          <p:cNvSpPr>
            <a:spLocks noGrp="1"/>
          </p:cNvSpPr>
          <p:nvPr>
            <p:ph type="sldNum" sz="quarter" idx="10"/>
          </p:nvPr>
        </p:nvSpPr>
        <p:spPr/>
        <p:txBody>
          <a:bodyPr/>
          <a:lstStyle/>
          <a:p>
            <a:fld id="{5AA02D1B-10F5-44AA-9826-07923D65F904}" type="slidenum">
              <a:rPr lang="es-AR" smtClean="0"/>
              <a:t>3</a:t>
            </a:fld>
            <a:endParaRPr lang="es-AR"/>
          </a:p>
        </p:txBody>
      </p:sp>
    </p:spTree>
    <p:extLst>
      <p:ext uri="{BB962C8B-B14F-4D97-AF65-F5344CB8AC3E}">
        <p14:creationId xmlns:p14="http://schemas.microsoft.com/office/powerpoint/2010/main" val="518658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Momento exacto: Cuando se</a:t>
            </a:r>
            <a:r>
              <a:rPr lang="es-AR" baseline="0" dirty="0"/>
              <a:t> enciende la última fila de </a:t>
            </a:r>
            <a:r>
              <a:rPr lang="es-AR" baseline="0" dirty="0" err="1"/>
              <a:t>leds</a:t>
            </a:r>
            <a:endParaRPr lang="es-AR" dirty="0"/>
          </a:p>
        </p:txBody>
      </p:sp>
      <p:sp>
        <p:nvSpPr>
          <p:cNvPr id="4" name="Marcador de número de diapositiva 3"/>
          <p:cNvSpPr>
            <a:spLocks noGrp="1"/>
          </p:cNvSpPr>
          <p:nvPr>
            <p:ph type="sldNum" sz="quarter" idx="10"/>
          </p:nvPr>
        </p:nvSpPr>
        <p:spPr/>
        <p:txBody>
          <a:bodyPr/>
          <a:lstStyle/>
          <a:p>
            <a:fld id="{5AA02D1B-10F5-44AA-9826-07923D65F904}" type="slidenum">
              <a:rPr lang="es-AR" smtClean="0"/>
              <a:t>4</a:t>
            </a:fld>
            <a:endParaRPr lang="es-AR"/>
          </a:p>
        </p:txBody>
      </p:sp>
    </p:spTree>
    <p:extLst>
      <p:ext uri="{BB962C8B-B14F-4D97-AF65-F5344CB8AC3E}">
        <p14:creationId xmlns:p14="http://schemas.microsoft.com/office/powerpoint/2010/main" val="4253614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Son 6 pasos: del </a:t>
            </a:r>
            <a:r>
              <a:rPr lang="es-AR" dirty="0" err="1"/>
              <a:t>celu</a:t>
            </a:r>
            <a:r>
              <a:rPr lang="es-AR" dirty="0"/>
              <a:t> al cerebro – cerebro </a:t>
            </a:r>
            <a:r>
              <a:rPr lang="es-AR" dirty="0" err="1"/>
              <a:t>leds</a:t>
            </a:r>
            <a:r>
              <a:rPr lang="es-AR" dirty="0"/>
              <a:t> – </a:t>
            </a:r>
            <a:r>
              <a:rPr lang="es-AR" dirty="0" err="1"/>
              <a:t>leds</a:t>
            </a:r>
            <a:r>
              <a:rPr lang="es-AR" dirty="0"/>
              <a:t> piano – piano cerebro – cerebro</a:t>
            </a:r>
            <a:r>
              <a:rPr lang="es-AR" baseline="0" dirty="0"/>
              <a:t> </a:t>
            </a:r>
            <a:r>
              <a:rPr lang="es-AR" baseline="0" dirty="0" err="1"/>
              <a:t>celu</a:t>
            </a:r>
            <a:endParaRPr lang="es-AR" dirty="0"/>
          </a:p>
        </p:txBody>
      </p:sp>
      <p:sp>
        <p:nvSpPr>
          <p:cNvPr id="4" name="Marcador de número de diapositiva 3"/>
          <p:cNvSpPr>
            <a:spLocks noGrp="1"/>
          </p:cNvSpPr>
          <p:nvPr>
            <p:ph type="sldNum" sz="quarter" idx="10"/>
          </p:nvPr>
        </p:nvSpPr>
        <p:spPr/>
        <p:txBody>
          <a:bodyPr/>
          <a:lstStyle/>
          <a:p>
            <a:fld id="{5AA02D1B-10F5-44AA-9826-07923D65F904}" type="slidenum">
              <a:rPr lang="es-AR" smtClean="0"/>
              <a:t>5</a:t>
            </a:fld>
            <a:endParaRPr lang="es-AR"/>
          </a:p>
        </p:txBody>
      </p:sp>
    </p:spTree>
    <p:extLst>
      <p:ext uri="{BB962C8B-B14F-4D97-AF65-F5344CB8AC3E}">
        <p14:creationId xmlns:p14="http://schemas.microsoft.com/office/powerpoint/2010/main" val="1232712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AR" sz="1200" b="1" kern="1200" dirty="0">
                <a:solidFill>
                  <a:schemeClr val="tx1"/>
                </a:solidFill>
                <a:effectLst/>
                <a:latin typeface="+mn-lt"/>
                <a:ea typeface="+mn-ea"/>
                <a:cs typeface="+mn-cs"/>
              </a:rPr>
              <a:t>-Musical </a:t>
            </a:r>
            <a:r>
              <a:rPr lang="es-AR" sz="1200" b="1" kern="1200" dirty="0" err="1">
                <a:solidFill>
                  <a:schemeClr val="tx1"/>
                </a:solidFill>
                <a:effectLst/>
                <a:latin typeface="+mn-lt"/>
                <a:ea typeface="+mn-ea"/>
                <a:cs typeface="+mn-cs"/>
              </a:rPr>
              <a:t>Instrument</a:t>
            </a:r>
            <a:r>
              <a:rPr lang="es-AR" sz="1200" b="1" kern="1200" dirty="0">
                <a:solidFill>
                  <a:schemeClr val="tx1"/>
                </a:solidFill>
                <a:effectLst/>
                <a:latin typeface="+mn-lt"/>
                <a:ea typeface="+mn-ea"/>
                <a:cs typeface="+mn-cs"/>
              </a:rPr>
              <a:t> Digital Interface</a:t>
            </a:r>
            <a:r>
              <a:rPr lang="es-AR" sz="1200" kern="1200" dirty="0">
                <a:solidFill>
                  <a:schemeClr val="tx1"/>
                </a:solidFill>
                <a:effectLst/>
                <a:latin typeface="+mn-lt"/>
                <a:ea typeface="+mn-ea"/>
                <a:cs typeface="+mn-cs"/>
              </a:rPr>
              <a:t>. Se trata de un protocolo de comunicación</a:t>
            </a:r>
            <a:br>
              <a:rPr lang="es-AR" sz="1200" kern="1200" dirty="0">
                <a:solidFill>
                  <a:schemeClr val="tx1"/>
                </a:solidFill>
                <a:effectLst/>
                <a:latin typeface="+mn-lt"/>
                <a:ea typeface="+mn-ea"/>
                <a:cs typeface="+mn-cs"/>
              </a:rPr>
            </a:br>
            <a:r>
              <a:rPr lang="es-AR" sz="1000" i="1" kern="1200" dirty="0">
                <a:solidFill>
                  <a:schemeClr val="tx1"/>
                </a:solidFill>
                <a:effectLst/>
                <a:latin typeface="+mn-lt"/>
                <a:ea typeface="+mn-ea"/>
                <a:cs typeface="+mn-cs"/>
              </a:rPr>
              <a:t>NO contiene datos de audio, sino una serie de instrucciones que el sintetizador u otro generador de sonido utiliza para reproducir el sonido en tiempo real. Estas instrucciones son mensajes MIDI que indican al instrumento qué sonidos hay que utilizar, qué notas hay que tocar, el volumen de cada una de ellas, etc.</a:t>
            </a:r>
          </a:p>
          <a:p>
            <a:pPr marL="0" marR="0" indent="0" algn="l" defTabSz="914400" rtl="0" eaLnBrk="1" fontAlgn="auto" latinLnBrk="0" hangingPunct="1">
              <a:lnSpc>
                <a:spcPct val="100000"/>
              </a:lnSpc>
              <a:spcBef>
                <a:spcPts val="0"/>
              </a:spcBef>
              <a:spcAft>
                <a:spcPts val="0"/>
              </a:spcAft>
              <a:buClrTx/>
              <a:buSzTx/>
              <a:buFontTx/>
              <a:buNone/>
              <a:tabLst/>
              <a:defRPr/>
            </a:pPr>
            <a:r>
              <a:rPr lang="es-AR" sz="1000" i="1" kern="1200" dirty="0">
                <a:solidFill>
                  <a:schemeClr val="tx1"/>
                </a:solidFill>
                <a:effectLst/>
                <a:latin typeface="+mn-lt"/>
                <a:ea typeface="+mn-ea"/>
                <a:cs typeface="+mn-cs"/>
              </a:rPr>
              <a:t> </a:t>
            </a:r>
            <a:r>
              <a:rPr lang="es-AR" dirty="0"/>
              <a:t>-</a:t>
            </a:r>
            <a:r>
              <a:rPr lang="es-AR" b="1" dirty="0"/>
              <a:t>Por</a:t>
            </a:r>
            <a:r>
              <a:rPr lang="es-AR" b="1" baseline="0" dirty="0"/>
              <a:t> qué elegimos MIDI</a:t>
            </a:r>
            <a:r>
              <a:rPr lang="es-AR" baseline="0" dirty="0"/>
              <a:t>: porque no hay q procesar audio, sino que ya tenemos en formato digital, cada una de las notas a ejecutar, aisladas, y en un lenguaje que el micro entiende perfectamente.</a:t>
            </a:r>
            <a:endParaRPr lang="es-AR" dirty="0"/>
          </a:p>
        </p:txBody>
      </p:sp>
      <p:sp>
        <p:nvSpPr>
          <p:cNvPr id="4" name="Marcador de número de diapositiva 3"/>
          <p:cNvSpPr>
            <a:spLocks noGrp="1"/>
          </p:cNvSpPr>
          <p:nvPr>
            <p:ph type="sldNum" sz="quarter" idx="10"/>
          </p:nvPr>
        </p:nvSpPr>
        <p:spPr/>
        <p:txBody>
          <a:bodyPr/>
          <a:lstStyle/>
          <a:p>
            <a:fld id="{5AA02D1B-10F5-44AA-9826-07923D65F904}" type="slidenum">
              <a:rPr lang="es-AR" smtClean="0"/>
              <a:t>6</a:t>
            </a:fld>
            <a:endParaRPr lang="es-AR"/>
          </a:p>
        </p:txBody>
      </p:sp>
    </p:spTree>
    <p:extLst>
      <p:ext uri="{BB962C8B-B14F-4D97-AF65-F5344CB8AC3E}">
        <p14:creationId xmlns:p14="http://schemas.microsoft.com/office/powerpoint/2010/main" val="3758835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ATMEL </a:t>
            </a:r>
            <a:r>
              <a:rPr lang="es-AR" dirty="0" err="1"/>
              <a:t>ATMega</a:t>
            </a:r>
            <a:r>
              <a:rPr lang="es-AR" dirty="0"/>
              <a:t> 2560</a:t>
            </a:r>
          </a:p>
          <a:p>
            <a:r>
              <a:rPr lang="es-AR" dirty="0"/>
              <a:t>-Sencillo</a:t>
            </a:r>
            <a:r>
              <a:rPr lang="es-AR" baseline="0" dirty="0"/>
              <a:t> de programar</a:t>
            </a:r>
          </a:p>
          <a:p>
            <a:r>
              <a:rPr lang="es-AR" baseline="0" dirty="0"/>
              <a:t>Desarrollo de la placa con </a:t>
            </a:r>
            <a:r>
              <a:rPr lang="es-AR" baseline="0" dirty="0" err="1"/>
              <a:t>bluetooth</a:t>
            </a:r>
            <a:r>
              <a:rPr lang="es-AR" baseline="0" dirty="0"/>
              <a:t>, adaptador, MIDI IN, puntaje</a:t>
            </a:r>
            <a:endParaRPr lang="es-AR" dirty="0"/>
          </a:p>
        </p:txBody>
      </p:sp>
      <p:sp>
        <p:nvSpPr>
          <p:cNvPr id="4" name="Marcador de número de diapositiva 3"/>
          <p:cNvSpPr>
            <a:spLocks noGrp="1"/>
          </p:cNvSpPr>
          <p:nvPr>
            <p:ph type="sldNum" sz="quarter" idx="10"/>
          </p:nvPr>
        </p:nvSpPr>
        <p:spPr/>
        <p:txBody>
          <a:bodyPr/>
          <a:lstStyle/>
          <a:p>
            <a:fld id="{5AA02D1B-10F5-44AA-9826-07923D65F904}" type="slidenum">
              <a:rPr lang="es-AR" smtClean="0"/>
              <a:t>7</a:t>
            </a:fld>
            <a:endParaRPr lang="es-AR"/>
          </a:p>
        </p:txBody>
      </p:sp>
    </p:spTree>
    <p:extLst>
      <p:ext uri="{BB962C8B-B14F-4D97-AF65-F5344CB8AC3E}">
        <p14:creationId xmlns:p14="http://schemas.microsoft.com/office/powerpoint/2010/main" val="29101323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171450" indent="-171450">
              <a:buFontTx/>
              <a:buChar char="-"/>
            </a:pPr>
            <a:r>
              <a:rPr lang="es-AR" dirty="0"/>
              <a:t>Presentó un desafío ya que fue la primera vez que utilizamos este software</a:t>
            </a:r>
          </a:p>
          <a:p>
            <a:pPr marL="171450" indent="-171450">
              <a:buFontTx/>
              <a:buChar char="-"/>
            </a:pPr>
            <a:r>
              <a:rPr lang="es-AR" dirty="0"/>
              <a:t>Es</a:t>
            </a:r>
            <a:r>
              <a:rPr lang="es-AR" baseline="0" dirty="0"/>
              <a:t> el punto más débil del proceso de producción, ya que los tiempos son extremadamente largos, y la calidad es muy variable</a:t>
            </a:r>
          </a:p>
          <a:p>
            <a:pPr marL="171450" indent="-171450">
              <a:buFontTx/>
              <a:buChar char="-"/>
            </a:pPr>
            <a:r>
              <a:rPr lang="es-AR" baseline="0" dirty="0"/>
              <a:t>(Aproximadamente 4 </a:t>
            </a:r>
            <a:r>
              <a:rPr lang="es-AR" baseline="0" dirty="0" err="1"/>
              <a:t>hs</a:t>
            </a:r>
            <a:r>
              <a:rPr lang="es-AR" baseline="0" dirty="0"/>
              <a:t> </a:t>
            </a:r>
            <a:r>
              <a:rPr lang="es-AR" baseline="0"/>
              <a:t>por pieza)</a:t>
            </a:r>
          </a:p>
          <a:p>
            <a:pPr marL="0" indent="0">
              <a:buFontTx/>
              <a:buNone/>
            </a:pPr>
            <a:endParaRPr lang="es-AR" dirty="0"/>
          </a:p>
        </p:txBody>
      </p:sp>
      <p:sp>
        <p:nvSpPr>
          <p:cNvPr id="4" name="Marcador de número de diapositiva 3"/>
          <p:cNvSpPr>
            <a:spLocks noGrp="1"/>
          </p:cNvSpPr>
          <p:nvPr>
            <p:ph type="sldNum" sz="quarter" idx="10"/>
          </p:nvPr>
        </p:nvSpPr>
        <p:spPr/>
        <p:txBody>
          <a:bodyPr/>
          <a:lstStyle/>
          <a:p>
            <a:fld id="{5AA02D1B-10F5-44AA-9826-07923D65F904}" type="slidenum">
              <a:rPr lang="es-AR" smtClean="0"/>
              <a:t>8</a:t>
            </a:fld>
            <a:endParaRPr lang="es-AR"/>
          </a:p>
        </p:txBody>
      </p:sp>
    </p:spTree>
    <p:extLst>
      <p:ext uri="{BB962C8B-B14F-4D97-AF65-F5344CB8AC3E}">
        <p14:creationId xmlns:p14="http://schemas.microsoft.com/office/powerpoint/2010/main" val="9322052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La pantalla está formada por una matriz de leds de 16 x 60. Cada columna se corresponde a una tecla y c/u está conectada directamente a una salida del microcontrolador. En cuanto a las filas, son manejadas por un CI </a:t>
            </a:r>
            <a:r>
              <a:rPr lang="es-AR" dirty="0" err="1"/>
              <a:t>multiplexador</a:t>
            </a:r>
            <a:r>
              <a:rPr lang="es-AR" dirty="0"/>
              <a:t>. El mismo habilita una fila a la vez, según le indique el microcontrolador. El microcontrolador enciende las columnas correspondientes según la fila en la que se encuentra, luego las apaga y envía otra señal al </a:t>
            </a:r>
            <a:r>
              <a:rPr lang="es-AR" dirty="0" err="1"/>
              <a:t>multiplexador</a:t>
            </a:r>
            <a:r>
              <a:rPr lang="es-AR" dirty="0"/>
              <a:t> para que cambie de fila. Una vez en la nueva fila, repite el mismo el procedimiento. Todo este proceso, al que llamamos barrido de filas, se hace a una velocidad elevada, por lo tanto a pesar de que cada fila este encendida una a la vez, para el ojo humano están encendidas todas juntas.</a:t>
            </a:r>
          </a:p>
          <a:p>
            <a:r>
              <a:rPr lang="es-AR" dirty="0"/>
              <a:t>Además del barrido de filas que nos permite ver las luces encendidas, la pantalla de leds también muestra una desplazamiento de filas. Según las nota de la canción se </a:t>
            </a:r>
            <a:r>
              <a:rPr lang="es-AR" dirty="0" err="1"/>
              <a:t>iran</a:t>
            </a:r>
            <a:r>
              <a:rPr lang="es-AR" dirty="0"/>
              <a:t> enciendo las luces de la primera fila. Luego de un cierto tiempo, las luces de la primera fila se desplazaran hacia abajo, y en la primera fila se mostraran las nuevas notas, en caso de haberlas. DE esta forma se logra un efecto de desplazamiento hasta que las luces que comenzaron en la primera fila terminen en la ultima fila, momento en el cual se deberá presionar la tecla. El tiempo que las luces demoran en cambiar de fila es manejado por el usuario mediante la opción muestreo de pantalla en la aplicación. De esta forma podrá adecuar el muestreo según el tipo de canción que desee tocar. Por ejemplo, en la figura de la izquierda se ven las notas de una canción con un desplazamiento de fila o muestreo lento. A la derecha, las misma notas con desplazamiento rápido. Se puede observar como las notas con el desplazamiento rápido producen una mayor cantidad de luces prendidas que con el muestreo lento. Esto se debe a que el tiempo que se mantendrán las teclas presionadas en ambos casos será el mismo.</a:t>
            </a:r>
          </a:p>
        </p:txBody>
      </p:sp>
      <p:sp>
        <p:nvSpPr>
          <p:cNvPr id="4" name="Marcador de número de diapositiva 3"/>
          <p:cNvSpPr>
            <a:spLocks noGrp="1"/>
          </p:cNvSpPr>
          <p:nvPr>
            <p:ph type="sldNum" sz="quarter" idx="10"/>
          </p:nvPr>
        </p:nvSpPr>
        <p:spPr/>
        <p:txBody>
          <a:bodyPr/>
          <a:lstStyle/>
          <a:p>
            <a:fld id="{5AA02D1B-10F5-44AA-9826-07923D65F904}" type="slidenum">
              <a:rPr lang="es-AR" smtClean="0"/>
              <a:t>9</a:t>
            </a:fld>
            <a:endParaRPr lang="es-AR"/>
          </a:p>
        </p:txBody>
      </p:sp>
    </p:spTree>
    <p:extLst>
      <p:ext uri="{BB962C8B-B14F-4D97-AF65-F5344CB8AC3E}">
        <p14:creationId xmlns:p14="http://schemas.microsoft.com/office/powerpoint/2010/main" val="1413953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3722307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A45B0C99-B1F7-4D6D-AEDD-A4B49760B96D}" type="datetimeFigureOut">
              <a:rPr lang="es-AR" smtClean="0"/>
              <a:t>21/12/2017</a:t>
            </a:fld>
            <a:endParaRPr lang="es-AR"/>
          </a:p>
        </p:txBody>
      </p:sp>
      <p:sp>
        <p:nvSpPr>
          <p:cNvPr id="6" name="Footer Placeholder 5"/>
          <p:cNvSpPr>
            <a:spLocks noGrp="1"/>
          </p:cNvSpPr>
          <p:nvPr>
            <p:ph type="ftr" sz="quarter" idx="11"/>
          </p:nvPr>
        </p:nvSpPr>
        <p:spPr/>
        <p:txBody>
          <a:bodyPr/>
          <a:lstStyle/>
          <a:p>
            <a:endParaRPr lang="es-AR"/>
          </a:p>
        </p:txBody>
      </p:sp>
      <p:sp>
        <p:nvSpPr>
          <p:cNvPr id="7" name="Slide Number Placeholder 6"/>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547395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101311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a:t>Haga clic para modificar el estilo de título del patrón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s-ES"/>
              <a:t>Haga clic para modificar el estilo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0605837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37517443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4"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32273695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4"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20962981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27888727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3789552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5904436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4"/>
          <p:cNvSpPr>
            <a:spLocks noGrp="1"/>
          </p:cNvSpPr>
          <p:nvPr>
            <p:ph type="ftr" sz="quarter" idx="11"/>
          </p:nvPr>
        </p:nvSpPr>
        <p:spPr/>
        <p:txBody>
          <a:bodyPr/>
          <a:lstStyle/>
          <a:p>
            <a:endParaRPr lang="es-AR"/>
          </a:p>
        </p:txBody>
      </p:sp>
      <p:sp>
        <p:nvSpPr>
          <p:cNvPr id="6" name="Slide Number Placeholder 5"/>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981381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A45B0C99-B1F7-4D6D-AEDD-A4B49760B96D}" type="datetimeFigureOut">
              <a:rPr lang="es-AR" smtClean="0"/>
              <a:t>21/12/2017</a:t>
            </a:fld>
            <a:endParaRPr lang="es-AR"/>
          </a:p>
        </p:txBody>
      </p:sp>
      <p:sp>
        <p:nvSpPr>
          <p:cNvPr id="6" name="Footer Placeholder 5"/>
          <p:cNvSpPr>
            <a:spLocks noGrp="1"/>
          </p:cNvSpPr>
          <p:nvPr>
            <p:ph type="ftr" sz="quarter" idx="11"/>
          </p:nvPr>
        </p:nvSpPr>
        <p:spPr/>
        <p:txBody>
          <a:bodyPr/>
          <a:lstStyle/>
          <a:p>
            <a:endParaRPr lang="es-AR"/>
          </a:p>
        </p:txBody>
      </p:sp>
      <p:sp>
        <p:nvSpPr>
          <p:cNvPr id="7" name="Slide Number Placeholder 6"/>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4118886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A45B0C99-B1F7-4D6D-AEDD-A4B49760B96D}" type="datetimeFigureOut">
              <a:rPr lang="es-AR" smtClean="0"/>
              <a:t>21/12/2017</a:t>
            </a:fld>
            <a:endParaRPr lang="es-AR"/>
          </a:p>
        </p:txBody>
      </p:sp>
      <p:sp>
        <p:nvSpPr>
          <p:cNvPr id="8" name="Footer Placeholder 7"/>
          <p:cNvSpPr>
            <a:spLocks noGrp="1"/>
          </p:cNvSpPr>
          <p:nvPr>
            <p:ph type="ftr" sz="quarter" idx="11"/>
          </p:nvPr>
        </p:nvSpPr>
        <p:spPr/>
        <p:txBody>
          <a:bodyPr/>
          <a:lstStyle/>
          <a:p>
            <a:endParaRPr lang="es-AR"/>
          </a:p>
        </p:txBody>
      </p:sp>
      <p:sp>
        <p:nvSpPr>
          <p:cNvPr id="9" name="Slide Number Placeholder 8"/>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4181154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3"/>
          <p:cNvSpPr>
            <a:spLocks noGrp="1"/>
          </p:cNvSpPr>
          <p:nvPr>
            <p:ph type="ftr" sz="quarter" idx="11"/>
          </p:nvPr>
        </p:nvSpPr>
        <p:spPr/>
        <p:txBody>
          <a:bodyPr/>
          <a:lstStyle/>
          <a:p>
            <a:endParaRPr lang="es-AR"/>
          </a:p>
        </p:txBody>
      </p:sp>
      <p:sp>
        <p:nvSpPr>
          <p:cNvPr id="6" name="Slide Number Placeholder 4"/>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811408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2"/>
          <p:cNvSpPr>
            <a:spLocks noGrp="1"/>
          </p:cNvSpPr>
          <p:nvPr>
            <p:ph type="ftr" sz="quarter" idx="11"/>
          </p:nvPr>
        </p:nvSpPr>
        <p:spPr/>
        <p:txBody>
          <a:bodyPr/>
          <a:lstStyle/>
          <a:p>
            <a:endParaRPr lang="es-AR"/>
          </a:p>
        </p:txBody>
      </p:sp>
      <p:sp>
        <p:nvSpPr>
          <p:cNvPr id="6" name="Slide Number Placeholder 3"/>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1934912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7" name="Date Placeholder 4"/>
          <p:cNvSpPr>
            <a:spLocks noGrp="1"/>
          </p:cNvSpPr>
          <p:nvPr>
            <p:ph type="dt" sz="half" idx="10"/>
          </p:nvPr>
        </p:nvSpPr>
        <p:spPr/>
        <p:txBody>
          <a:bodyPr/>
          <a:lstStyle/>
          <a:p>
            <a:fld id="{A45B0C99-B1F7-4D6D-AEDD-A4B49760B96D}" type="datetimeFigureOut">
              <a:rPr lang="es-AR" smtClean="0"/>
              <a:t>21/12/2017</a:t>
            </a:fld>
            <a:endParaRPr lang="es-AR"/>
          </a:p>
        </p:txBody>
      </p:sp>
      <p:sp>
        <p:nvSpPr>
          <p:cNvPr id="5" name="Footer Placeholder 5"/>
          <p:cNvSpPr>
            <a:spLocks noGrp="1"/>
          </p:cNvSpPr>
          <p:nvPr>
            <p:ph type="ftr" sz="quarter" idx="11"/>
          </p:nvPr>
        </p:nvSpPr>
        <p:spPr/>
        <p:txBody>
          <a:bodyPr/>
          <a:lstStyle/>
          <a:p>
            <a:endParaRPr lang="es-AR"/>
          </a:p>
        </p:txBody>
      </p:sp>
      <p:sp>
        <p:nvSpPr>
          <p:cNvPr id="6" name="Slide Number Placeholder 6"/>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335814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A45B0C99-B1F7-4D6D-AEDD-A4B49760B96D}" type="datetimeFigureOut">
              <a:rPr lang="es-AR" smtClean="0"/>
              <a:t>21/12/2017</a:t>
            </a:fld>
            <a:endParaRPr lang="es-AR"/>
          </a:p>
        </p:txBody>
      </p:sp>
      <p:sp>
        <p:nvSpPr>
          <p:cNvPr id="6" name="Footer Placeholder 5"/>
          <p:cNvSpPr>
            <a:spLocks noGrp="1"/>
          </p:cNvSpPr>
          <p:nvPr>
            <p:ph type="ftr" sz="quarter" idx="11"/>
          </p:nvPr>
        </p:nvSpPr>
        <p:spPr/>
        <p:txBody>
          <a:bodyPr/>
          <a:lstStyle/>
          <a:p>
            <a:endParaRPr lang="es-AR"/>
          </a:p>
        </p:txBody>
      </p:sp>
      <p:sp>
        <p:nvSpPr>
          <p:cNvPr id="7" name="Slide Number Placeholder 6"/>
          <p:cNvSpPr>
            <a:spLocks noGrp="1"/>
          </p:cNvSpPr>
          <p:nvPr>
            <p:ph type="sldNum" sz="quarter" idx="12"/>
          </p:nvPr>
        </p:nvSpPr>
        <p:spPr/>
        <p:txBody>
          <a:bodyPr/>
          <a:lstStyle/>
          <a:p>
            <a:fld id="{9278056C-A59B-41A3-8C30-6D57D6FE885B}" type="slidenum">
              <a:rPr lang="es-AR" smtClean="0"/>
              <a:t>‹Nº›</a:t>
            </a:fld>
            <a:endParaRPr lang="es-AR"/>
          </a:p>
        </p:txBody>
      </p:sp>
    </p:spTree>
    <p:extLst>
      <p:ext uri="{BB962C8B-B14F-4D97-AF65-F5344CB8AC3E}">
        <p14:creationId xmlns:p14="http://schemas.microsoft.com/office/powerpoint/2010/main" val="16592686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A45B0C99-B1F7-4D6D-AEDD-A4B49760B96D}" type="datetimeFigureOut">
              <a:rPr lang="es-AR" smtClean="0"/>
              <a:t>21/12/2017</a:t>
            </a:fld>
            <a:endParaRPr lang="es-AR"/>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s-AR"/>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278056C-A59B-41A3-8C30-6D57D6FE885B}" type="slidenum">
              <a:rPr lang="es-AR" smtClean="0"/>
              <a:t>‹Nº›</a:t>
            </a:fld>
            <a:endParaRPr lang="es-AR"/>
          </a:p>
        </p:txBody>
      </p:sp>
    </p:spTree>
    <p:extLst>
      <p:ext uri="{BB962C8B-B14F-4D97-AF65-F5344CB8AC3E}">
        <p14:creationId xmlns:p14="http://schemas.microsoft.com/office/powerpoint/2010/main" val="295729606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5.jpeg"/><Relationship Id="rId5" Type="http://schemas.openxmlformats.org/officeDocument/2006/relationships/image" Target="../media/image24.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8.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154955" y="1133341"/>
            <a:ext cx="8825658" cy="1828119"/>
          </a:xfrm>
        </p:spPr>
        <p:txBody>
          <a:bodyPr/>
          <a:lstStyle/>
          <a:p>
            <a:pPr algn="r"/>
            <a:r>
              <a:rPr lang="es-AR" b="1" cap="all" dirty="0" err="1">
                <a:latin typeface="Impact" panose="020B0806030902050204" pitchFamily="34" charset="0"/>
              </a:rPr>
              <a:t>Pianograph</a:t>
            </a:r>
            <a:r>
              <a:rPr lang="es-AR" b="1" cap="all" dirty="0">
                <a:latin typeface="Impact" panose="020B0806030902050204" pitchFamily="34" charset="0"/>
              </a:rPr>
              <a:t>!</a:t>
            </a:r>
            <a:endParaRPr lang="es-AR" b="1" dirty="0">
              <a:latin typeface="Impact" panose="020B0806030902050204" pitchFamily="34" charset="0"/>
            </a:endParaRPr>
          </a:p>
        </p:txBody>
      </p:sp>
      <p:sp>
        <p:nvSpPr>
          <p:cNvPr id="3" name="Subtítulo 2"/>
          <p:cNvSpPr>
            <a:spLocks noGrp="1"/>
          </p:cNvSpPr>
          <p:nvPr>
            <p:ph type="subTitle" idx="1"/>
          </p:nvPr>
        </p:nvSpPr>
        <p:spPr/>
        <p:txBody>
          <a:bodyPr/>
          <a:lstStyle/>
          <a:p>
            <a:r>
              <a:rPr lang="es-AR" dirty="0">
                <a:latin typeface="Impact" panose="020B0806030902050204" pitchFamily="34" charset="0"/>
              </a:rPr>
              <a:t>Sistema virtual de aprendizaje de piano</a:t>
            </a:r>
          </a:p>
          <a:p>
            <a:endParaRPr lang="es-AR" dirty="0"/>
          </a:p>
          <a:p>
            <a:endParaRPr lang="es-AR" dirty="0"/>
          </a:p>
          <a:p>
            <a:endParaRPr lang="es-AR" dirty="0"/>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Subtítulo 2"/>
          <p:cNvSpPr txBox="1">
            <a:spLocks/>
          </p:cNvSpPr>
          <p:nvPr/>
        </p:nvSpPr>
        <p:spPr>
          <a:xfrm>
            <a:off x="3366342" y="6097465"/>
            <a:ext cx="8825658" cy="86142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pPr algn="r"/>
            <a:r>
              <a:rPr lang="es-AR" sz="1600" dirty="0" err="1">
                <a:latin typeface="Impact" panose="020B0806030902050204" pitchFamily="34" charset="0"/>
              </a:rPr>
              <a:t>Daniele</a:t>
            </a:r>
            <a:r>
              <a:rPr lang="es-AR" sz="1600" dirty="0">
                <a:latin typeface="Impact" panose="020B0806030902050204" pitchFamily="34" charset="0"/>
              </a:rPr>
              <a:t>, Fernando</a:t>
            </a:r>
          </a:p>
          <a:p>
            <a:pPr algn="r"/>
            <a:r>
              <a:rPr lang="es-AR" sz="1600" dirty="0">
                <a:latin typeface="Impact" panose="020B0806030902050204" pitchFamily="34" charset="0"/>
              </a:rPr>
              <a:t>Velazquez, </a:t>
            </a:r>
            <a:r>
              <a:rPr lang="es-AR" sz="1600" dirty="0" err="1">
                <a:latin typeface="Impact" panose="020B0806030902050204" pitchFamily="34" charset="0"/>
              </a:rPr>
              <a:t>gonzalo</a:t>
            </a:r>
            <a:endParaRPr lang="es-AR" sz="1600" dirty="0">
              <a:latin typeface="Impact" panose="020B0806030902050204" pitchFamily="34" charset="0"/>
            </a:endParaRPr>
          </a:p>
          <a:p>
            <a:pPr algn="r"/>
            <a:endParaRPr lang="es-AR" dirty="0">
              <a:latin typeface="Impact" panose="020B0806030902050204" pitchFamily="34" charset="0"/>
            </a:endParaRPr>
          </a:p>
          <a:p>
            <a:pPr algn="r"/>
            <a:endParaRPr lang="es-AR" dirty="0"/>
          </a:p>
          <a:p>
            <a:pPr algn="r"/>
            <a:endParaRPr lang="es-AR" dirty="0"/>
          </a:p>
        </p:txBody>
      </p:sp>
    </p:spTree>
    <p:extLst>
      <p:ext uri="{BB962C8B-B14F-4D97-AF65-F5344CB8AC3E}">
        <p14:creationId xmlns:p14="http://schemas.microsoft.com/office/powerpoint/2010/main" val="30020424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latin typeface="Impact" panose="020B0806030902050204" pitchFamily="34" charset="0"/>
              </a:rPr>
              <a:t>Realimentación MIDI</a:t>
            </a: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1227298" y="2062577"/>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s-AR" sz="2400" dirty="0">
                <a:latin typeface="Impact" panose="020B0806030902050204" pitchFamily="34" charset="0"/>
              </a:rPr>
              <a:t>En caso de poseer salida MIDI, el teclado puede conectarse a </a:t>
            </a:r>
            <a:r>
              <a:rPr lang="es-AR" sz="2400" dirty="0" err="1">
                <a:solidFill>
                  <a:schemeClr val="accent1"/>
                </a:solidFill>
                <a:latin typeface="Impact" panose="020B0806030902050204" pitchFamily="34" charset="0"/>
              </a:rPr>
              <a:t>PianoGraph</a:t>
            </a:r>
            <a:r>
              <a:rPr lang="es-AR" sz="2400" dirty="0">
                <a:solidFill>
                  <a:schemeClr val="accent1"/>
                </a:solidFill>
                <a:latin typeface="Impact" panose="020B0806030902050204" pitchFamily="34" charset="0"/>
              </a:rPr>
              <a:t>! </a:t>
            </a:r>
            <a:r>
              <a:rPr lang="es-AR" sz="2400" dirty="0">
                <a:latin typeface="Impact" panose="020B0806030902050204" pitchFamily="34" charset="0"/>
              </a:rPr>
              <a:t>y así evaluar el puntaje obtenido.</a:t>
            </a: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El </a:t>
            </a:r>
            <a:r>
              <a:rPr lang="es-AR" sz="2400" dirty="0" err="1">
                <a:latin typeface="Impact" panose="020B0806030902050204" pitchFamily="34" charset="0"/>
              </a:rPr>
              <a:t>microcontrolador</a:t>
            </a:r>
            <a:r>
              <a:rPr lang="es-AR" sz="2400" dirty="0">
                <a:latin typeface="Impact" panose="020B0806030902050204" pitchFamily="34" charset="0"/>
              </a:rPr>
              <a:t> es quien retorna el puntaje obtenido </a:t>
            </a:r>
            <a:br>
              <a:rPr lang="es-AR" sz="2400" dirty="0">
                <a:latin typeface="Impact" panose="020B0806030902050204" pitchFamily="34" charset="0"/>
              </a:rPr>
            </a:br>
            <a:r>
              <a:rPr lang="es-AR" sz="2400" dirty="0">
                <a:latin typeface="Impact" panose="020B0806030902050204" pitchFamily="34" charset="0"/>
              </a:rPr>
              <a:t>mediante un algoritmo escrito en su código.</a:t>
            </a:r>
          </a:p>
          <a:p>
            <a:endParaRPr lang="es-AR" sz="2400" dirty="0">
              <a:latin typeface="Impact" panose="020B0806030902050204" pitchFamily="34" charset="0"/>
            </a:endParaRPr>
          </a:p>
        </p:txBody>
      </p:sp>
      <p:pic>
        <p:nvPicPr>
          <p:cNvPr id="6" name="Marcador de contenido 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9113003" y="1531866"/>
            <a:ext cx="3347634" cy="5326134"/>
          </a:xfrm>
        </p:spPr>
      </p:pic>
    </p:spTree>
    <p:extLst>
      <p:ext uri="{BB962C8B-B14F-4D97-AF65-F5344CB8AC3E}">
        <p14:creationId xmlns:p14="http://schemas.microsoft.com/office/powerpoint/2010/main" val="189344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latin typeface="Impact" panose="020B0806030902050204" pitchFamily="34" charset="0"/>
              </a:rPr>
              <a:t>APLICACIÓN ANDROID</a:t>
            </a: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1103312" y="2052918"/>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s-AR" sz="2400" dirty="0">
                <a:latin typeface="Impact" panose="020B0806030902050204" pitchFamily="34" charset="0"/>
              </a:rPr>
              <a:t>La APK </a:t>
            </a:r>
            <a:r>
              <a:rPr lang="es-AR" sz="2400" dirty="0">
                <a:solidFill>
                  <a:schemeClr val="accent1"/>
                </a:solidFill>
                <a:latin typeface="Impact" panose="020B0806030902050204" pitchFamily="34" charset="0"/>
              </a:rPr>
              <a:t>(</a:t>
            </a:r>
            <a:r>
              <a:rPr lang="es-AR" sz="2400" dirty="0" err="1">
                <a:solidFill>
                  <a:schemeClr val="accent1"/>
                </a:solidFill>
                <a:latin typeface="Impact" panose="020B0806030902050204" pitchFamily="34" charset="0"/>
              </a:rPr>
              <a:t>Android</a:t>
            </a:r>
            <a:r>
              <a:rPr lang="es-AR" sz="2400" dirty="0">
                <a:solidFill>
                  <a:schemeClr val="accent1"/>
                </a:solidFill>
                <a:latin typeface="Impact" panose="020B0806030902050204" pitchFamily="34" charset="0"/>
              </a:rPr>
              <a:t> </a:t>
            </a:r>
            <a:r>
              <a:rPr lang="es-AR" sz="2400" dirty="0" err="1">
                <a:solidFill>
                  <a:schemeClr val="accent1"/>
                </a:solidFill>
                <a:latin typeface="Impact" panose="020B0806030902050204" pitchFamily="34" charset="0"/>
              </a:rPr>
              <a:t>Application</a:t>
            </a:r>
            <a:r>
              <a:rPr lang="es-AR" sz="2400" dirty="0">
                <a:solidFill>
                  <a:schemeClr val="accent1"/>
                </a:solidFill>
                <a:latin typeface="Impact" panose="020B0806030902050204" pitchFamily="34" charset="0"/>
              </a:rPr>
              <a:t> </a:t>
            </a:r>
            <a:r>
              <a:rPr lang="es-AR" sz="2400" dirty="0" err="1">
                <a:solidFill>
                  <a:schemeClr val="accent1"/>
                </a:solidFill>
                <a:latin typeface="Impact" panose="020B0806030902050204" pitchFamily="34" charset="0"/>
              </a:rPr>
              <a:t>Package</a:t>
            </a:r>
            <a:r>
              <a:rPr lang="es-AR" sz="2400" dirty="0">
                <a:solidFill>
                  <a:schemeClr val="accent1"/>
                </a:solidFill>
                <a:latin typeface="Impact" panose="020B0806030902050204" pitchFamily="34" charset="0"/>
              </a:rPr>
              <a:t>)</a:t>
            </a:r>
            <a:r>
              <a:rPr lang="es-AR" sz="2400" dirty="0">
                <a:latin typeface="Impact" panose="020B0806030902050204" pitchFamily="34" charset="0"/>
              </a:rPr>
              <a:t> fue realizada con el </a:t>
            </a:r>
            <a:br>
              <a:rPr lang="es-AR" sz="2400" dirty="0">
                <a:latin typeface="Impact" panose="020B0806030902050204" pitchFamily="34" charset="0"/>
              </a:rPr>
            </a:br>
            <a:r>
              <a:rPr lang="es-AR" sz="2400" dirty="0">
                <a:latin typeface="Impact" panose="020B0806030902050204" pitchFamily="34" charset="0"/>
              </a:rPr>
              <a:t>entorno de desarrollo </a:t>
            </a:r>
            <a:r>
              <a:rPr lang="es-AR" sz="2400" dirty="0" err="1">
                <a:latin typeface="Impact" panose="020B0806030902050204" pitchFamily="34" charset="0"/>
              </a:rPr>
              <a:t>Android</a:t>
            </a:r>
            <a:r>
              <a:rPr lang="es-AR" sz="2400" dirty="0">
                <a:latin typeface="Impact" panose="020B0806030902050204" pitchFamily="34" charset="0"/>
              </a:rPr>
              <a:t> Studio.</a:t>
            </a:r>
            <a:endParaRPr lang="es-AR" sz="2400" dirty="0">
              <a:solidFill>
                <a:schemeClr val="accent1"/>
              </a:solidFill>
              <a:latin typeface="Impact" panose="020B0806030902050204" pitchFamily="34" charset="0"/>
            </a:endParaRPr>
          </a:p>
        </p:txBody>
      </p:sp>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37461" y="1522341"/>
            <a:ext cx="3247105" cy="5256634"/>
          </a:xfrm>
          <a:prstGeom prst="rect">
            <a:avLst/>
          </a:prstGeom>
        </p:spPr>
      </p:pic>
      <p:pic>
        <p:nvPicPr>
          <p:cNvPr id="2050" name="Picture 2" descr="Resultado de imagen para android studi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56236" y="2943323"/>
            <a:ext cx="6184471" cy="38652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8241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69E903-B5A9-4AEA-84DE-94CCA783F6E7}"/>
              </a:ext>
            </a:extLst>
          </p:cNvPr>
          <p:cNvSpPr>
            <a:spLocks noGrp="1"/>
          </p:cNvSpPr>
          <p:nvPr>
            <p:ph type="title"/>
          </p:nvPr>
        </p:nvSpPr>
        <p:spPr/>
        <p:txBody>
          <a:bodyPr/>
          <a:lstStyle/>
          <a:p>
            <a:r>
              <a:rPr lang="es-AR" dirty="0">
                <a:latin typeface="Impact" panose="020B0806030902050204" pitchFamily="34" charset="0"/>
              </a:rPr>
              <a:t>PANTALLAS DE LA APLICACIÓN</a:t>
            </a:r>
            <a:endParaRPr lang="es-AR" dirty="0"/>
          </a:p>
        </p:txBody>
      </p:sp>
      <p:pic>
        <p:nvPicPr>
          <p:cNvPr id="4" name="Imagen 3" descr="C:\Users\fernandodaniele\AppData\Local\Microsoft\Windows\INetCache\Content.Word\Screenshot (9 de noviembre de 2017 15_26).jpg">
            <a:extLst>
              <a:ext uri="{FF2B5EF4-FFF2-40B4-BE49-F238E27FC236}">
                <a16:creationId xmlns:a16="http://schemas.microsoft.com/office/drawing/2014/main" id="{215C66D5-97F1-4F2D-86DA-5669F2C47230}"/>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059" y="1277497"/>
            <a:ext cx="2899926" cy="4822985"/>
          </a:xfrm>
          <a:prstGeom prst="rect">
            <a:avLst/>
          </a:prstGeom>
          <a:noFill/>
          <a:ln>
            <a:noFill/>
          </a:ln>
        </p:spPr>
      </p:pic>
      <p:pic>
        <p:nvPicPr>
          <p:cNvPr id="5" name="Imagen 4">
            <a:extLst>
              <a:ext uri="{FF2B5EF4-FFF2-40B4-BE49-F238E27FC236}">
                <a16:creationId xmlns:a16="http://schemas.microsoft.com/office/drawing/2014/main" id="{1E58F156-6D61-44BC-B014-E9E9C5C52511}"/>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149831" y="1277497"/>
            <a:ext cx="2836624" cy="4764472"/>
          </a:xfrm>
          <a:prstGeom prst="rect">
            <a:avLst/>
          </a:prstGeom>
          <a:noFill/>
          <a:ln>
            <a:noFill/>
          </a:ln>
        </p:spPr>
      </p:pic>
      <p:pic>
        <p:nvPicPr>
          <p:cNvPr id="6" name="Imagen 5">
            <a:extLst>
              <a:ext uri="{FF2B5EF4-FFF2-40B4-BE49-F238E27FC236}">
                <a16:creationId xmlns:a16="http://schemas.microsoft.com/office/drawing/2014/main" id="{173A4B9A-681A-4BD0-A53C-82B8BE9CB27A}"/>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138316" y="1306753"/>
            <a:ext cx="2836623" cy="4764472"/>
          </a:xfrm>
          <a:prstGeom prst="rect">
            <a:avLst/>
          </a:prstGeom>
          <a:noFill/>
        </p:spPr>
      </p:pic>
      <p:pic>
        <p:nvPicPr>
          <p:cNvPr id="7" name="Imagen 6">
            <a:extLst>
              <a:ext uri="{FF2B5EF4-FFF2-40B4-BE49-F238E27FC236}">
                <a16:creationId xmlns:a16="http://schemas.microsoft.com/office/drawing/2014/main" id="{D5BC82AA-4F4D-4093-9F45-C49E7B6735EE}"/>
              </a:ext>
            </a:extLst>
          </p:cNvPr>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126800" y="1306753"/>
            <a:ext cx="3014993" cy="4764472"/>
          </a:xfrm>
          <a:prstGeom prst="rect">
            <a:avLst/>
          </a:prstGeom>
          <a:noFill/>
        </p:spPr>
      </p:pic>
    </p:spTree>
    <p:extLst>
      <p:ext uri="{BB962C8B-B14F-4D97-AF65-F5344CB8AC3E}">
        <p14:creationId xmlns:p14="http://schemas.microsoft.com/office/powerpoint/2010/main" val="1417300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1543" y="1127125"/>
            <a:ext cx="5753100" cy="573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ítulo 1"/>
          <p:cNvSpPr>
            <a:spLocks noGrp="1"/>
          </p:cNvSpPr>
          <p:nvPr>
            <p:ph type="title"/>
          </p:nvPr>
        </p:nvSpPr>
        <p:spPr/>
        <p:txBody>
          <a:bodyPr/>
          <a:lstStyle/>
          <a:p>
            <a:r>
              <a:rPr lang="es-AR" dirty="0">
                <a:latin typeface="Impact" panose="020B0806030902050204" pitchFamily="34" charset="0"/>
              </a:rPr>
              <a:t>Desafíos superados</a:t>
            </a:r>
          </a:p>
        </p:txBody>
      </p:sp>
      <p:pic>
        <p:nvPicPr>
          <p:cNvPr id="4" name="Imagen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216977" y="1472339"/>
            <a:ext cx="9375676" cy="4785719"/>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s-AR" sz="2400" dirty="0">
                <a:latin typeface="Impact" panose="020B0806030902050204" pitchFamily="34" charset="0"/>
              </a:rPr>
              <a:t>Entender el </a:t>
            </a:r>
            <a:r>
              <a:rPr lang="es-AR" sz="2400" dirty="0">
                <a:solidFill>
                  <a:schemeClr val="accent1"/>
                </a:solidFill>
                <a:latin typeface="Impact" panose="020B0806030902050204" pitchFamily="34" charset="0"/>
              </a:rPr>
              <a:t>protocolo MIDI </a:t>
            </a:r>
            <a:r>
              <a:rPr lang="es-AR" sz="2400" dirty="0">
                <a:latin typeface="Impact" panose="020B0806030902050204" pitchFamily="34" charset="0"/>
              </a:rPr>
              <a:t>y desarrollar una</a:t>
            </a:r>
            <a:br>
              <a:rPr lang="es-AR" sz="2400" dirty="0">
                <a:latin typeface="Impact" panose="020B0806030902050204" pitchFamily="34" charset="0"/>
              </a:rPr>
            </a:br>
            <a:r>
              <a:rPr lang="es-AR" sz="2400" dirty="0">
                <a:latin typeface="Impact" panose="020B0806030902050204" pitchFamily="34" charset="0"/>
              </a:rPr>
              <a:t>lógica capaz de manejarlo.</a:t>
            </a:r>
          </a:p>
          <a:p>
            <a:pPr marL="0" indent="0">
              <a:buNone/>
            </a:pPr>
            <a:endParaRPr lang="es-AR" sz="2400" dirty="0">
              <a:latin typeface="Impact" panose="020B0806030902050204" pitchFamily="34" charset="0"/>
            </a:endParaRPr>
          </a:p>
          <a:p>
            <a:r>
              <a:rPr lang="es-AR" sz="2400" dirty="0">
                <a:latin typeface="Impact" panose="020B0806030902050204" pitchFamily="34" charset="0"/>
              </a:rPr>
              <a:t>Diseñar un circuito capaz de manejar una </a:t>
            </a:r>
            <a:br>
              <a:rPr lang="es-AR" sz="2400" dirty="0">
                <a:latin typeface="Impact" panose="020B0806030902050204" pitchFamily="34" charset="0"/>
              </a:rPr>
            </a:br>
            <a:r>
              <a:rPr lang="es-AR" sz="2400" dirty="0">
                <a:solidFill>
                  <a:schemeClr val="accent1"/>
                </a:solidFill>
                <a:latin typeface="Impact" panose="020B0806030902050204" pitchFamily="34" charset="0"/>
              </a:rPr>
              <a:t>alta cantidad de </a:t>
            </a:r>
            <a:r>
              <a:rPr lang="es-AR" sz="2400" dirty="0" err="1">
                <a:solidFill>
                  <a:schemeClr val="accent1"/>
                </a:solidFill>
                <a:latin typeface="Impact" panose="020B0806030902050204" pitchFamily="34" charset="0"/>
              </a:rPr>
              <a:t>LEDs</a:t>
            </a:r>
            <a:r>
              <a:rPr lang="es-AR" sz="2400" dirty="0">
                <a:latin typeface="Impact" panose="020B0806030902050204" pitchFamily="34" charset="0"/>
              </a:rPr>
              <a:t>, establecer varias </a:t>
            </a:r>
            <a:br>
              <a:rPr lang="es-AR" sz="2400" dirty="0">
                <a:latin typeface="Impact" panose="020B0806030902050204" pitchFamily="34" charset="0"/>
              </a:rPr>
            </a:br>
            <a:r>
              <a:rPr lang="es-AR" sz="2400" dirty="0">
                <a:solidFill>
                  <a:schemeClr val="accent1"/>
                </a:solidFill>
                <a:latin typeface="Impact" panose="020B0806030902050204" pitchFamily="34" charset="0"/>
              </a:rPr>
              <a:t>comunicaciones simultáneas</a:t>
            </a:r>
            <a:r>
              <a:rPr lang="es-AR" sz="2400" dirty="0">
                <a:latin typeface="Impact" panose="020B0806030902050204" pitchFamily="34" charset="0"/>
              </a:rPr>
              <a:t>, y seguir </a:t>
            </a:r>
            <a:br>
              <a:rPr lang="es-AR" sz="2400" dirty="0">
                <a:latin typeface="Impact" panose="020B0806030902050204" pitchFamily="34" charset="0"/>
              </a:rPr>
            </a:br>
            <a:r>
              <a:rPr lang="es-AR" sz="2400" dirty="0">
                <a:latin typeface="Impact" panose="020B0806030902050204" pitchFamily="34" charset="0"/>
              </a:rPr>
              <a:t>instrucciones de la manera </a:t>
            </a:r>
            <a:r>
              <a:rPr lang="es-AR" sz="2400" dirty="0">
                <a:solidFill>
                  <a:schemeClr val="accent1"/>
                </a:solidFill>
                <a:latin typeface="Impact" panose="020B0806030902050204" pitchFamily="34" charset="0"/>
              </a:rPr>
              <a:t>más eficiente </a:t>
            </a:r>
            <a:br>
              <a:rPr lang="es-AR" sz="2400" dirty="0">
                <a:solidFill>
                  <a:schemeClr val="accent1"/>
                </a:solidFill>
                <a:latin typeface="Impact" panose="020B0806030902050204" pitchFamily="34" charset="0"/>
              </a:rPr>
            </a:br>
            <a:r>
              <a:rPr lang="es-AR" sz="2400" dirty="0">
                <a:solidFill>
                  <a:schemeClr val="accent1"/>
                </a:solidFill>
                <a:latin typeface="Impact" panose="020B0806030902050204" pitchFamily="34" charset="0"/>
              </a:rPr>
              <a:t>posible</a:t>
            </a:r>
            <a:r>
              <a:rPr lang="es-AR" sz="2400" dirty="0">
                <a:latin typeface="Impact" panose="020B0806030902050204" pitchFamily="34" charset="0"/>
              </a:rPr>
              <a:t>.</a:t>
            </a: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Aprender a programar utilizando el </a:t>
            </a:r>
            <a:br>
              <a:rPr lang="es-AR" sz="2400" dirty="0">
                <a:latin typeface="Impact" panose="020B0806030902050204" pitchFamily="34" charset="0"/>
              </a:rPr>
            </a:br>
            <a:r>
              <a:rPr lang="es-AR" sz="2400" dirty="0">
                <a:latin typeface="Impact" panose="020B0806030902050204" pitchFamily="34" charset="0"/>
              </a:rPr>
              <a:t>lenguaje </a:t>
            </a:r>
            <a:r>
              <a:rPr lang="es-AR" sz="2400" dirty="0">
                <a:solidFill>
                  <a:schemeClr val="accent1"/>
                </a:solidFill>
                <a:latin typeface="Impact" panose="020B0806030902050204" pitchFamily="34" charset="0"/>
              </a:rPr>
              <a:t>Java</a:t>
            </a:r>
            <a:r>
              <a:rPr lang="es-AR" sz="2400" dirty="0">
                <a:latin typeface="Impact" panose="020B0806030902050204" pitchFamily="34" charset="0"/>
              </a:rPr>
              <a:t>.</a:t>
            </a: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Diseño de piezas 3D utilizando </a:t>
            </a:r>
            <a:r>
              <a:rPr lang="es-AR" sz="2400" dirty="0">
                <a:solidFill>
                  <a:schemeClr val="accent1"/>
                </a:solidFill>
                <a:latin typeface="Impact" panose="020B0806030902050204" pitchFamily="34" charset="0"/>
              </a:rPr>
              <a:t>SolidWorks</a:t>
            </a:r>
            <a:r>
              <a:rPr lang="es-AR" sz="2400" dirty="0">
                <a:latin typeface="Impact" panose="020B0806030902050204" pitchFamily="34" charset="0"/>
              </a:rPr>
              <a:t>.</a:t>
            </a:r>
            <a:br>
              <a:rPr lang="es-AR" sz="2400" dirty="0">
                <a:latin typeface="Impact" panose="020B0806030902050204" pitchFamily="34" charset="0"/>
              </a:rPr>
            </a:br>
            <a:endParaRPr lang="es-AR" sz="2400" dirty="0">
              <a:latin typeface="Impact" panose="020B0806030902050204" pitchFamily="34" charset="0"/>
            </a:endParaRPr>
          </a:p>
        </p:txBody>
      </p:sp>
    </p:spTree>
    <p:extLst>
      <p:ext uri="{BB962C8B-B14F-4D97-AF65-F5344CB8AC3E}">
        <p14:creationId xmlns:p14="http://schemas.microsoft.com/office/powerpoint/2010/main" val="22065823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latin typeface="Impact" panose="020B0806030902050204" pitchFamily="34" charset="0"/>
              </a:rPr>
              <a:t>Mejoras Futuras</a:t>
            </a: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1103312" y="2052918"/>
            <a:ext cx="8946541" cy="4195481"/>
          </a:xfrm>
          <a:prstGeom prst="rect">
            <a:avLst/>
          </a:prstGeom>
        </p:spPr>
        <p:txBody>
          <a:bodyPr vert="horz" lIns="91440" tIns="45720" rIns="91440" bIns="45720" rtlCol="0">
            <a:normAutofit fontScale="925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s-AR" sz="2400" dirty="0">
                <a:solidFill>
                  <a:schemeClr val="accent1"/>
                </a:solidFill>
                <a:latin typeface="Impact" panose="020B0806030902050204" pitchFamily="34" charset="0"/>
              </a:rPr>
              <a:t>Optimizar la aplicación</a:t>
            </a:r>
            <a:r>
              <a:rPr lang="es-AR" sz="2400" dirty="0">
                <a:latin typeface="Impact" panose="020B0806030902050204" pitchFamily="34" charset="0"/>
              </a:rPr>
              <a:t>, para mejorar la experiencia del usuario y que sea capaz de manejar más opciones, como la modificación del tempo de la canción o la selección de la pista a tocar.</a:t>
            </a: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Crear una base de datos online para compartir los resultados obtenidos y poder así </a:t>
            </a:r>
            <a:r>
              <a:rPr lang="es-AR" sz="2400" dirty="0">
                <a:solidFill>
                  <a:schemeClr val="accent1"/>
                </a:solidFill>
                <a:latin typeface="Impact" panose="020B0806030902050204" pitchFamily="34" charset="0"/>
              </a:rPr>
              <a:t>competir</a:t>
            </a:r>
            <a:r>
              <a:rPr lang="es-AR" sz="2400" dirty="0">
                <a:latin typeface="Impact" panose="020B0806030902050204" pitchFamily="34" charset="0"/>
              </a:rPr>
              <a:t> entre usuarios.</a:t>
            </a:r>
          </a:p>
          <a:p>
            <a:endParaRPr lang="es-AR" sz="2400" dirty="0">
              <a:latin typeface="Impact" panose="020B0806030902050204" pitchFamily="34" charset="0"/>
            </a:endParaRPr>
          </a:p>
          <a:p>
            <a:r>
              <a:rPr lang="es-AR" sz="2400" dirty="0">
                <a:latin typeface="Impact" panose="020B0806030902050204" pitchFamily="34" charset="0"/>
              </a:rPr>
              <a:t>Aumento de cantidad de filas y uso de leds RGB</a:t>
            </a: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Rediseño de placas y carcaza para adaptarlos a una </a:t>
            </a:r>
            <a:r>
              <a:rPr lang="es-AR" sz="2400" dirty="0">
                <a:solidFill>
                  <a:schemeClr val="accent1"/>
                </a:solidFill>
                <a:latin typeface="Impact" panose="020B0806030902050204" pitchFamily="34" charset="0"/>
              </a:rPr>
              <a:t>producción en serie</a:t>
            </a:r>
            <a:r>
              <a:rPr lang="es-AR" sz="2400" dirty="0">
                <a:latin typeface="Impact" panose="020B0806030902050204" pitchFamily="34" charset="0"/>
              </a:rPr>
              <a:t>.</a:t>
            </a:r>
          </a:p>
          <a:p>
            <a:endParaRPr lang="es-AR" sz="2400" dirty="0">
              <a:latin typeface="Impact" panose="020B0806030902050204" pitchFamily="34" charset="0"/>
            </a:endParaRPr>
          </a:p>
        </p:txBody>
      </p:sp>
    </p:spTree>
    <p:extLst>
      <p:ext uri="{BB962C8B-B14F-4D97-AF65-F5344CB8AC3E}">
        <p14:creationId xmlns:p14="http://schemas.microsoft.com/office/powerpoint/2010/main" val="4061593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03312" y="2052918"/>
            <a:ext cx="9864482" cy="2786427"/>
          </a:xfrm>
        </p:spPr>
        <p:txBody>
          <a:bodyPr/>
          <a:lstStyle/>
          <a:p>
            <a:pPr algn="ctr"/>
            <a:r>
              <a:rPr lang="es-AR" sz="11500" dirty="0">
                <a:latin typeface="Impact" panose="020B0806030902050204" pitchFamily="34" charset="0"/>
              </a:rPr>
              <a:t>¿PREGUNTAS?</a:t>
            </a: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1103312" y="2052918"/>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342900" marR="0" lvl="0" indent="-342900" algn="l" defTabSz="457200" rtl="0" eaLnBrk="1" fontAlgn="auto" latinLnBrk="0" hangingPunct="1">
              <a:lnSpc>
                <a:spcPct val="100000"/>
              </a:lnSpc>
              <a:spcBef>
                <a:spcPts val="1000"/>
              </a:spcBef>
              <a:spcAft>
                <a:spcPts val="0"/>
              </a:spcAft>
              <a:buClr>
                <a:srgbClr val="000000">
                  <a:lumMod val="40000"/>
                  <a:lumOff val="60000"/>
                </a:srgbClr>
              </a:buClr>
              <a:buSzPct val="80000"/>
              <a:buFont typeface="Wingdings 3" charset="2"/>
              <a:buChar char=""/>
              <a:tabLst/>
              <a:defRPr/>
            </a:pPr>
            <a:endParaRPr kumimoji="0" lang="es-AR" sz="2400" b="0" i="0" u="none" strike="noStrike" kern="1200" cap="none" spc="0" normalizeH="0" baseline="0" noProof="0" dirty="0">
              <a:ln>
                <a:noFill/>
              </a:ln>
              <a:solidFill>
                <a:prstClr val="white"/>
              </a:solidFill>
              <a:effectLst/>
              <a:uLnTx/>
              <a:uFillTx/>
              <a:latin typeface="Impact" panose="020B0806030902050204" pitchFamily="34" charset="0"/>
              <a:ea typeface="+mj-ea"/>
              <a:cs typeface="+mj-cs"/>
            </a:endParaRPr>
          </a:p>
        </p:txBody>
      </p:sp>
    </p:spTree>
    <p:extLst>
      <p:ext uri="{BB962C8B-B14F-4D97-AF65-F5344CB8AC3E}">
        <p14:creationId xmlns:p14="http://schemas.microsoft.com/office/powerpoint/2010/main" val="2666605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03312" y="2052918"/>
            <a:ext cx="9864482" cy="2786427"/>
          </a:xfrm>
        </p:spPr>
        <p:txBody>
          <a:bodyPr/>
          <a:lstStyle/>
          <a:p>
            <a:r>
              <a:rPr lang="es-AR" sz="16600" dirty="0">
                <a:latin typeface="Impact" panose="020B0806030902050204" pitchFamily="34" charset="0"/>
              </a:rPr>
              <a:t>¡Gracias!</a:t>
            </a: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1103312" y="2052918"/>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s-AR" sz="2400" dirty="0">
              <a:latin typeface="Impact" panose="020B0806030902050204" pitchFamily="34" charset="0"/>
            </a:endParaRPr>
          </a:p>
        </p:txBody>
      </p:sp>
    </p:spTree>
    <p:extLst>
      <p:ext uri="{BB962C8B-B14F-4D97-AF65-F5344CB8AC3E}">
        <p14:creationId xmlns:p14="http://schemas.microsoft.com/office/powerpoint/2010/main" val="2797592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latin typeface="Impact" panose="020B0806030902050204" pitchFamily="34" charset="0"/>
              </a:rPr>
              <a:t>¿Qué es “</a:t>
            </a:r>
            <a:r>
              <a:rPr lang="es-AR" dirty="0" err="1">
                <a:latin typeface="Impact" panose="020B0806030902050204" pitchFamily="34" charset="0"/>
              </a:rPr>
              <a:t>PianoGraph</a:t>
            </a:r>
            <a:r>
              <a:rPr lang="es-AR" dirty="0">
                <a:latin typeface="Impact" panose="020B0806030902050204" pitchFamily="34" charset="0"/>
              </a:rPr>
              <a:t>!” ?</a:t>
            </a:r>
          </a:p>
        </p:txBody>
      </p:sp>
      <p:sp>
        <p:nvSpPr>
          <p:cNvPr id="3" name="Marcador de contenido 2"/>
          <p:cNvSpPr>
            <a:spLocks noGrp="1"/>
          </p:cNvSpPr>
          <p:nvPr>
            <p:ph idx="1"/>
          </p:nvPr>
        </p:nvSpPr>
        <p:spPr/>
        <p:txBody>
          <a:bodyPr/>
          <a:lstStyle/>
          <a:p>
            <a:r>
              <a:rPr lang="es-AR" sz="2400" dirty="0">
                <a:latin typeface="Impact" panose="020B0806030902050204" pitchFamily="34" charset="0"/>
              </a:rPr>
              <a:t>Es un sistema de aprendizaje altamente </a:t>
            </a:r>
            <a:r>
              <a:rPr lang="es-AR" sz="2400" dirty="0">
                <a:solidFill>
                  <a:schemeClr val="accent1"/>
                </a:solidFill>
                <a:latin typeface="Impact" panose="020B0806030902050204" pitchFamily="34" charset="0"/>
              </a:rPr>
              <a:t>GRÁFICO</a:t>
            </a:r>
            <a:br>
              <a:rPr lang="es-AR" sz="2400" dirty="0">
                <a:solidFill>
                  <a:schemeClr val="accent1"/>
                </a:solidFill>
                <a:latin typeface="Impact" panose="020B0806030902050204" pitchFamily="34" charset="0"/>
              </a:rPr>
            </a:br>
            <a:br>
              <a:rPr lang="es-AR" sz="2400" dirty="0">
                <a:solidFill>
                  <a:srgbClr val="FF0000"/>
                </a:solidFill>
                <a:latin typeface="Impact" panose="020B0806030902050204" pitchFamily="34" charset="0"/>
              </a:rPr>
            </a:br>
            <a:endParaRPr lang="es-AR" sz="2400" dirty="0">
              <a:solidFill>
                <a:srgbClr val="FF0000"/>
              </a:solidFill>
              <a:latin typeface="Impact" panose="020B0806030902050204" pitchFamily="34" charset="0"/>
            </a:endParaRPr>
          </a:p>
          <a:p>
            <a:r>
              <a:rPr lang="es-AR" sz="2400" dirty="0">
                <a:latin typeface="Impact" panose="020B0806030902050204" pitchFamily="34" charset="0"/>
              </a:rPr>
              <a:t>Es una innovación, de una idea preexistente</a:t>
            </a: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Es el primer dispositivo de su tipo</a:t>
            </a:r>
          </a:p>
          <a:p>
            <a:endParaRPr lang="es-AR" dirty="0">
              <a:solidFill>
                <a:srgbClr val="FF0000"/>
              </a:solidFill>
              <a:latin typeface="Impact" panose="020B0806030902050204" pitchFamily="34" charset="0"/>
            </a:endParaRPr>
          </a:p>
          <a:p>
            <a:endParaRPr lang="es-AR" dirty="0">
              <a:solidFill>
                <a:srgbClr val="FF0000"/>
              </a:solidFill>
              <a:latin typeface="Impact" panose="020B0806030902050204" pitchFamily="34" charset="0"/>
            </a:endParaRP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44339" y="3717657"/>
            <a:ext cx="6147661" cy="3458059"/>
          </a:xfrm>
          <a:prstGeom prst="rect">
            <a:avLst/>
          </a:prstGeom>
        </p:spPr>
      </p:pic>
    </p:spTree>
    <p:extLst>
      <p:ext uri="{BB962C8B-B14F-4D97-AF65-F5344CB8AC3E}">
        <p14:creationId xmlns:p14="http://schemas.microsoft.com/office/powerpoint/2010/main" val="4142244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latin typeface="Impact" panose="020B0806030902050204" pitchFamily="34" charset="0"/>
              </a:rPr>
              <a:t>Modo de uso</a:t>
            </a:r>
          </a:p>
        </p:txBody>
      </p:sp>
      <p:sp>
        <p:nvSpPr>
          <p:cNvPr id="3" name="Marcador de contenido 2"/>
          <p:cNvSpPr>
            <a:spLocks noGrp="1"/>
          </p:cNvSpPr>
          <p:nvPr>
            <p:ph idx="1"/>
          </p:nvPr>
        </p:nvSpPr>
        <p:spPr/>
        <p:txBody>
          <a:bodyPr/>
          <a:lstStyle/>
          <a:p>
            <a:r>
              <a:rPr lang="es-AR" sz="2400" dirty="0">
                <a:latin typeface="Impact" panose="020B0806030902050204" pitchFamily="34" charset="0"/>
              </a:rPr>
              <a:t>Descargar APK desarrollada para la aplicación</a:t>
            </a: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Descargar la canción en formato </a:t>
            </a:r>
            <a:r>
              <a:rPr lang="es-AR" sz="2400" dirty="0">
                <a:solidFill>
                  <a:schemeClr val="accent1"/>
                </a:solidFill>
                <a:latin typeface="Impact" panose="020B0806030902050204" pitchFamily="34" charset="0"/>
              </a:rPr>
              <a:t>MIDI</a:t>
            </a:r>
            <a:r>
              <a:rPr lang="es-AR" sz="2400" dirty="0">
                <a:latin typeface="Impact" panose="020B0806030902050204" pitchFamily="34" charset="0"/>
              </a:rPr>
              <a:t> que se desee aprender</a:t>
            </a: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Conectar (Si es posible) el </a:t>
            </a:r>
            <a:r>
              <a:rPr lang="es-AR" sz="2400" dirty="0">
                <a:solidFill>
                  <a:schemeClr val="bg1"/>
                </a:solidFill>
                <a:latin typeface="Impact" panose="020B0806030902050204" pitchFamily="34" charset="0"/>
              </a:rPr>
              <a:t>teclado/piano </a:t>
            </a:r>
            <a:r>
              <a:rPr lang="es-AR" sz="2400" dirty="0">
                <a:latin typeface="Impact" panose="020B0806030902050204" pitchFamily="34" charset="0"/>
              </a:rPr>
              <a:t>al dispositivo</a:t>
            </a:r>
            <a:endParaRPr lang="es-AR" sz="2400" dirty="0">
              <a:solidFill>
                <a:schemeClr val="bg1"/>
              </a:solidFill>
              <a:latin typeface="Impact" panose="020B0806030902050204" pitchFamily="34" charset="0"/>
            </a:endParaRPr>
          </a:p>
          <a:p>
            <a:endParaRPr lang="es-AR" sz="2400" dirty="0">
              <a:latin typeface="Impact" panose="020B0806030902050204" pitchFamily="34" charset="0"/>
            </a:endParaRP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78474" y="1426848"/>
            <a:ext cx="3365079" cy="5447619"/>
          </a:xfrm>
          <a:prstGeom prst="rect">
            <a:avLst/>
          </a:prstGeom>
        </p:spPr>
      </p:pic>
      <p:pic>
        <p:nvPicPr>
          <p:cNvPr id="2052" name="Picture 4" descr="Resultado de imagen para icono play stor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428692" y="1692565"/>
            <a:ext cx="1148839" cy="11488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9221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113003" y="1531866"/>
            <a:ext cx="3347634" cy="5326134"/>
          </a:xfrm>
        </p:spPr>
      </p:pic>
      <p:pic>
        <p:nvPicPr>
          <p:cNvPr id="4" name="Imagen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6" name="Título 1"/>
          <p:cNvSpPr>
            <a:spLocks noGrp="1"/>
          </p:cNvSpPr>
          <p:nvPr>
            <p:ph type="title"/>
          </p:nvPr>
        </p:nvSpPr>
        <p:spPr>
          <a:xfrm>
            <a:off x="646111" y="452718"/>
            <a:ext cx="9404723" cy="1400530"/>
          </a:xfrm>
        </p:spPr>
        <p:txBody>
          <a:bodyPr/>
          <a:lstStyle/>
          <a:p>
            <a:r>
              <a:rPr lang="es-AR" dirty="0">
                <a:latin typeface="Impact" panose="020B0806030902050204" pitchFamily="34" charset="0"/>
              </a:rPr>
              <a:t>Modo de uso</a:t>
            </a:r>
          </a:p>
        </p:txBody>
      </p:sp>
      <p:sp>
        <p:nvSpPr>
          <p:cNvPr id="7" name="Marcador de contenido 2"/>
          <p:cNvSpPr txBox="1">
            <a:spLocks/>
          </p:cNvSpPr>
          <p:nvPr/>
        </p:nvSpPr>
        <p:spPr>
          <a:xfrm>
            <a:off x="1103312" y="2052918"/>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s-AR" sz="2400" dirty="0">
                <a:latin typeface="Impact" panose="020B0806030902050204" pitchFamily="34" charset="0"/>
              </a:rPr>
              <a:t>Vincular ambos dispositivos por Bluetooth</a:t>
            </a: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Iniciar la reproducción de la canción desde el dispositivo móvil,</a:t>
            </a:r>
            <a:br>
              <a:rPr lang="es-AR" sz="2400" dirty="0">
                <a:latin typeface="Impact" panose="020B0806030902050204" pitchFamily="34" charset="0"/>
              </a:rPr>
            </a:br>
            <a:r>
              <a:rPr lang="es-AR" sz="2400" dirty="0">
                <a:latin typeface="Impact" panose="020B0806030902050204" pitchFamily="34" charset="0"/>
              </a:rPr>
              <a:t> y presionar las teclas en el </a:t>
            </a:r>
            <a:r>
              <a:rPr lang="es-AR" sz="2400" dirty="0">
                <a:solidFill>
                  <a:schemeClr val="accent1"/>
                </a:solidFill>
                <a:latin typeface="Impact" panose="020B0806030902050204" pitchFamily="34" charset="0"/>
              </a:rPr>
              <a:t>momento exacto</a:t>
            </a: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Al finalizar, la aplicación indicará el puntaje obtenido</a:t>
            </a:r>
          </a:p>
        </p:txBody>
      </p:sp>
      <p:pic>
        <p:nvPicPr>
          <p:cNvPr id="8" name="Picture 2" descr="Resultado de imagen para bluetooth"/>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19245" y="1609859"/>
            <a:ext cx="1270269" cy="12702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3836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latin typeface="Impact" panose="020B0806030902050204" pitchFamily="34" charset="0"/>
              </a:rPr>
              <a:t>¿Cómo funciona?</a:t>
            </a: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1103312" y="2052918"/>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s-AR" sz="2400" dirty="0">
              <a:latin typeface="Impact" panose="020B0806030902050204" pitchFamily="34" charset="0"/>
            </a:endParaRPr>
          </a:p>
        </p:txBody>
      </p:sp>
      <p:sp>
        <p:nvSpPr>
          <p:cNvPr id="8" name="Rectángulo redondeado 7"/>
          <p:cNvSpPr/>
          <p:nvPr/>
        </p:nvSpPr>
        <p:spPr>
          <a:xfrm>
            <a:off x="1379350" y="2106295"/>
            <a:ext cx="2743200" cy="1261911"/>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Emisor de mensajes MIDI (</a:t>
            </a:r>
            <a:r>
              <a:rPr lang="es-AR" dirty="0" err="1"/>
              <a:t>Apk</a:t>
            </a:r>
            <a:r>
              <a:rPr lang="es-AR" dirty="0"/>
              <a:t> o Computadora)</a:t>
            </a:r>
          </a:p>
        </p:txBody>
      </p:sp>
      <p:sp>
        <p:nvSpPr>
          <p:cNvPr id="10" name="Rectángulo redondeado 9"/>
          <p:cNvSpPr/>
          <p:nvPr/>
        </p:nvSpPr>
        <p:spPr>
          <a:xfrm>
            <a:off x="4662631" y="2106295"/>
            <a:ext cx="2743200" cy="1261911"/>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err="1"/>
              <a:t>Microcontrolador</a:t>
            </a:r>
            <a:r>
              <a:rPr lang="es-AR" dirty="0"/>
              <a:t> de </a:t>
            </a:r>
            <a:r>
              <a:rPr lang="es-AR" dirty="0" err="1"/>
              <a:t>PianoGraph</a:t>
            </a:r>
            <a:r>
              <a:rPr lang="es-AR" dirty="0"/>
              <a:t>!</a:t>
            </a:r>
          </a:p>
        </p:txBody>
      </p:sp>
      <p:sp>
        <p:nvSpPr>
          <p:cNvPr id="11" name="Rectángulo redondeado 10"/>
          <p:cNvSpPr/>
          <p:nvPr/>
        </p:nvSpPr>
        <p:spPr>
          <a:xfrm>
            <a:off x="7945912" y="2106295"/>
            <a:ext cx="2743200" cy="1261911"/>
          </a:xfrm>
          <a:prstGeom prst="round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Pantalla </a:t>
            </a:r>
            <a:r>
              <a:rPr lang="es-AR" dirty="0" err="1"/>
              <a:t>Led</a:t>
            </a:r>
            <a:endParaRPr lang="es-AR" dirty="0"/>
          </a:p>
        </p:txBody>
      </p:sp>
      <p:sp>
        <p:nvSpPr>
          <p:cNvPr id="12" name="Rectángulo redondeado 11"/>
          <p:cNvSpPr/>
          <p:nvPr/>
        </p:nvSpPr>
        <p:spPr>
          <a:xfrm>
            <a:off x="7945912" y="4302562"/>
            <a:ext cx="2743200" cy="1261911"/>
          </a:xfrm>
          <a:prstGeom prst="round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Teclado con salida MIDI</a:t>
            </a:r>
          </a:p>
        </p:txBody>
      </p:sp>
      <p:sp>
        <p:nvSpPr>
          <p:cNvPr id="13" name="Rectángulo redondeado 12"/>
          <p:cNvSpPr/>
          <p:nvPr/>
        </p:nvSpPr>
        <p:spPr>
          <a:xfrm>
            <a:off x="4662631" y="4302565"/>
            <a:ext cx="2743200" cy="1261911"/>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a:t>Microcontrolador de PianoGraph!</a:t>
            </a:r>
            <a:endParaRPr lang="es-AR" dirty="0"/>
          </a:p>
        </p:txBody>
      </p:sp>
      <p:sp>
        <p:nvSpPr>
          <p:cNvPr id="14" name="Rectángulo redondeado 13"/>
          <p:cNvSpPr/>
          <p:nvPr/>
        </p:nvSpPr>
        <p:spPr>
          <a:xfrm>
            <a:off x="1379350" y="4302562"/>
            <a:ext cx="2743200" cy="1261911"/>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a:t>Puntaje Obtenido</a:t>
            </a:r>
          </a:p>
        </p:txBody>
      </p:sp>
      <p:cxnSp>
        <p:nvCxnSpPr>
          <p:cNvPr id="15" name="Conector recto de flecha 14"/>
          <p:cNvCxnSpPr>
            <a:stCxn id="8" idx="3"/>
            <a:endCxn id="10" idx="1"/>
          </p:cNvCxnSpPr>
          <p:nvPr/>
        </p:nvCxnSpPr>
        <p:spPr>
          <a:xfrm>
            <a:off x="4122550" y="2737251"/>
            <a:ext cx="54008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Conector recto de flecha 16"/>
          <p:cNvCxnSpPr/>
          <p:nvPr/>
        </p:nvCxnSpPr>
        <p:spPr>
          <a:xfrm>
            <a:off x="7405831" y="2759715"/>
            <a:ext cx="54008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Conector recto 17"/>
          <p:cNvCxnSpPr>
            <a:stCxn id="11" idx="2"/>
            <a:endCxn id="12" idx="0"/>
          </p:cNvCxnSpPr>
          <p:nvPr/>
        </p:nvCxnSpPr>
        <p:spPr>
          <a:xfrm>
            <a:off x="9317512" y="3368206"/>
            <a:ext cx="0" cy="93435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20" name="Conector recto de flecha 19"/>
          <p:cNvCxnSpPr>
            <a:stCxn id="12" idx="1"/>
            <a:endCxn id="13" idx="3"/>
          </p:cNvCxnSpPr>
          <p:nvPr/>
        </p:nvCxnSpPr>
        <p:spPr>
          <a:xfrm flipH="1">
            <a:off x="7405831" y="4933518"/>
            <a:ext cx="540081" cy="3"/>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cxnSp>
        <p:nvCxnSpPr>
          <p:cNvPr id="22" name="Conector recto de flecha 21"/>
          <p:cNvCxnSpPr/>
          <p:nvPr/>
        </p:nvCxnSpPr>
        <p:spPr>
          <a:xfrm flipH="1">
            <a:off x="4122550" y="4983264"/>
            <a:ext cx="540081" cy="3"/>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55946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latin typeface="Impact" panose="020B0806030902050204" pitchFamily="34" charset="0"/>
              </a:rPr>
              <a:t>Emisor de Mensajes MIDI</a:t>
            </a: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1103312" y="2052918"/>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s-AR" sz="2400" dirty="0">
              <a:latin typeface="Impact" panose="020B0806030902050204" pitchFamily="34" charset="0"/>
            </a:endParaRPr>
          </a:p>
        </p:txBody>
      </p:sp>
      <p:sp>
        <p:nvSpPr>
          <p:cNvPr id="6" name="Marcador de contenido 2"/>
          <p:cNvSpPr>
            <a:spLocks noGrp="1"/>
          </p:cNvSpPr>
          <p:nvPr>
            <p:ph idx="1"/>
          </p:nvPr>
        </p:nvSpPr>
        <p:spPr>
          <a:xfrm>
            <a:off x="1255712" y="2205318"/>
            <a:ext cx="8946541" cy="4195481"/>
          </a:xfrm>
        </p:spPr>
        <p:txBody>
          <a:bodyPr/>
          <a:lstStyle/>
          <a:p>
            <a:r>
              <a:rPr lang="es-AR" sz="2400" dirty="0">
                <a:latin typeface="Impact" panose="020B0806030902050204" pitchFamily="34" charset="0"/>
              </a:rPr>
              <a:t>¿Qué es MIDI?</a:t>
            </a:r>
            <a:br>
              <a:rPr lang="es-AR" sz="2400" dirty="0">
                <a:latin typeface="Impact" panose="020B0806030902050204" pitchFamily="34" charset="0"/>
              </a:rPr>
            </a:b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¿Por qué MIDI?</a:t>
            </a: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Posibles emisores:</a:t>
            </a:r>
          </a:p>
          <a:p>
            <a:pPr marL="0" indent="0">
              <a:buNone/>
            </a:pPr>
            <a:endParaRPr lang="es-AR" dirty="0">
              <a:solidFill>
                <a:srgbClr val="FF0000"/>
              </a:solidFill>
              <a:latin typeface="Impact" panose="020B0806030902050204" pitchFamily="34" charset="0"/>
            </a:endParaRPr>
          </a:p>
        </p:txBody>
      </p:sp>
      <p:pic>
        <p:nvPicPr>
          <p:cNvPr id="4098" name="image4.png" descr="Título: Imagen - Descripción: http://www.disca.upv.es/adomenec/IASPA/tema5/dibus/missatgeMidi-G.png"/>
          <p:cNvPicPr>
            <a:picLocks noChangeArrowheads="1"/>
          </p:cNvPicPr>
          <p:nvPr/>
        </p:nvPicPr>
        <p:blipFill>
          <a:blip r:embed="rId4">
            <a:extLst>
              <a:ext uri="{28A0092B-C50C-407E-A947-70E740481C1C}">
                <a14:useLocalDpi xmlns:a14="http://schemas.microsoft.com/office/drawing/2010/main" val="0"/>
              </a:ext>
            </a:extLst>
          </a:blip>
          <a:srcRect r="-17" b="-134"/>
          <a:stretch>
            <a:fillRect/>
          </a:stretch>
        </p:blipFill>
        <p:spPr bwMode="auto">
          <a:xfrm>
            <a:off x="4125724" y="1837519"/>
            <a:ext cx="5497513" cy="122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Imagen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33044" y="3960330"/>
            <a:ext cx="1630855" cy="2640139"/>
          </a:xfrm>
          <a:prstGeom prst="rect">
            <a:avLst/>
          </a:prstGeom>
        </p:spPr>
      </p:pic>
      <p:pic>
        <p:nvPicPr>
          <p:cNvPr id="8" name="Picture 2" descr="Resultado de imagen para bluetooth"/>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922531" y="5959088"/>
            <a:ext cx="482735" cy="48273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Resultado de imagen para laptop"/>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39777" y="3958005"/>
            <a:ext cx="3521237" cy="26424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9742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err="1">
                <a:latin typeface="Impact" panose="020B0806030902050204" pitchFamily="34" charset="0"/>
              </a:rPr>
              <a:t>Microcontrolador</a:t>
            </a:r>
            <a:r>
              <a:rPr lang="es-AR" dirty="0">
                <a:latin typeface="Impact" panose="020B0806030902050204" pitchFamily="34" charset="0"/>
              </a:rPr>
              <a:t> </a:t>
            </a:r>
            <a:r>
              <a:rPr lang="es-AR" dirty="0" err="1">
                <a:latin typeface="Impact" panose="020B0806030902050204" pitchFamily="34" charset="0"/>
              </a:rPr>
              <a:t>PianoGraph</a:t>
            </a:r>
            <a:r>
              <a:rPr lang="es-AR" dirty="0">
                <a:latin typeface="Impact" panose="020B0806030902050204" pitchFamily="34" charset="0"/>
              </a:rPr>
              <a:t>!</a:t>
            </a: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1007390" y="2062578"/>
            <a:ext cx="9042463" cy="4524202"/>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s-AR" sz="2400" dirty="0">
                <a:latin typeface="Impact" panose="020B0806030902050204" pitchFamily="34" charset="0"/>
              </a:rPr>
              <a:t>Es el “</a:t>
            </a:r>
            <a:r>
              <a:rPr lang="es-AR" sz="2400" dirty="0">
                <a:solidFill>
                  <a:srgbClr val="FF0000"/>
                </a:solidFill>
                <a:latin typeface="Impact" panose="020B0806030902050204" pitchFamily="34" charset="0"/>
              </a:rPr>
              <a:t>cerebro</a:t>
            </a:r>
            <a:r>
              <a:rPr lang="es-AR" sz="2400" dirty="0">
                <a:latin typeface="Impact" panose="020B0806030902050204" pitchFamily="34" charset="0"/>
              </a:rPr>
              <a:t>” de nuestro dispositivo</a:t>
            </a: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Establece la comunicación entre </a:t>
            </a:r>
            <a:br>
              <a:rPr lang="es-AR" sz="2400" dirty="0">
                <a:latin typeface="Impact" panose="020B0806030902050204" pitchFamily="34" charset="0"/>
              </a:rPr>
            </a:br>
            <a:r>
              <a:rPr lang="es-AR" sz="2400" dirty="0">
                <a:latin typeface="Impact" panose="020B0806030902050204" pitchFamily="34" charset="0"/>
              </a:rPr>
              <a:t>los dispositivos</a:t>
            </a:r>
            <a:br>
              <a:rPr lang="es-AR" sz="2400" dirty="0">
                <a:latin typeface="Impact" panose="020B0806030902050204" pitchFamily="34" charset="0"/>
              </a:rPr>
            </a:b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Controla el encendido y apagado </a:t>
            </a:r>
            <a:br>
              <a:rPr lang="es-AR" sz="2400" dirty="0">
                <a:latin typeface="Impact" panose="020B0806030902050204" pitchFamily="34" charset="0"/>
              </a:rPr>
            </a:br>
            <a:r>
              <a:rPr lang="es-AR" sz="2400" dirty="0">
                <a:latin typeface="Impact" panose="020B0806030902050204" pitchFamily="34" charset="0"/>
              </a:rPr>
              <a:t>de los </a:t>
            </a:r>
            <a:r>
              <a:rPr lang="es-AR" sz="2400" dirty="0">
                <a:solidFill>
                  <a:srgbClr val="FF0000"/>
                </a:solidFill>
                <a:latin typeface="Impact" panose="020B0806030902050204" pitchFamily="34" charset="0"/>
              </a:rPr>
              <a:t>960 </a:t>
            </a:r>
            <a:r>
              <a:rPr lang="es-AR" sz="2400" dirty="0" err="1">
                <a:solidFill>
                  <a:srgbClr val="FF0000"/>
                </a:solidFill>
                <a:latin typeface="Impact" panose="020B0806030902050204" pitchFamily="34" charset="0"/>
              </a:rPr>
              <a:t>LEDs</a:t>
            </a:r>
            <a:br>
              <a:rPr lang="es-AR" sz="2800" dirty="0">
                <a:solidFill>
                  <a:srgbClr val="FF0000"/>
                </a:solidFill>
                <a:latin typeface="Impact" panose="020B0806030902050204" pitchFamily="34" charset="0"/>
              </a:rPr>
            </a:br>
            <a:endParaRPr lang="es-AR" sz="2800" dirty="0">
              <a:solidFill>
                <a:srgbClr val="FF0000"/>
              </a:solidFill>
              <a:latin typeface="Impact" panose="020B0806030902050204" pitchFamily="34" charset="0"/>
            </a:endParaRPr>
          </a:p>
        </p:txBody>
      </p:sp>
      <p:pic>
        <p:nvPicPr>
          <p:cNvPr id="9217" name="Imagen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5429" y="2305966"/>
            <a:ext cx="5753100" cy="323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5722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6111" y="435134"/>
            <a:ext cx="9404723" cy="1400530"/>
          </a:xfrm>
        </p:spPr>
        <p:txBody>
          <a:bodyPr/>
          <a:lstStyle/>
          <a:p>
            <a:r>
              <a:rPr lang="es-AR" dirty="0">
                <a:latin typeface="Impact" panose="020B0806030902050204" pitchFamily="34" charset="0"/>
              </a:rPr>
              <a:t>Pantalla de </a:t>
            </a:r>
            <a:r>
              <a:rPr lang="es-AR" dirty="0" err="1">
                <a:latin typeface="Impact" panose="020B0806030902050204" pitchFamily="34" charset="0"/>
              </a:rPr>
              <a:t>Leds</a:t>
            </a:r>
            <a:endParaRPr lang="es-AR" dirty="0">
              <a:latin typeface="Impact" panose="020B0806030902050204" pitchFamily="34" charset="0"/>
            </a:endParaRP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777185" y="2052918"/>
            <a:ext cx="5634372"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s-AR" sz="2400" dirty="0">
                <a:latin typeface="Impact" panose="020B0806030902050204" pitchFamily="34" charset="0"/>
              </a:rPr>
              <a:t>Carcasa Realizada en </a:t>
            </a:r>
            <a:r>
              <a:rPr lang="es-AR" sz="2400" dirty="0" err="1">
                <a:latin typeface="Impact" panose="020B0806030902050204" pitchFamily="34" charset="0"/>
              </a:rPr>
              <a:t>SolidWorks</a:t>
            </a:r>
            <a:r>
              <a:rPr lang="es-AR" sz="2400" dirty="0">
                <a:latin typeface="Impact" panose="020B0806030902050204" pitchFamily="34" charset="0"/>
              </a:rPr>
              <a:t>.</a:t>
            </a: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Se utilizó una impresora 3D.</a:t>
            </a: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Fue uno de los procesos que </a:t>
            </a:r>
            <a:r>
              <a:rPr lang="es-AR" sz="2400" dirty="0">
                <a:solidFill>
                  <a:srgbClr val="FF0000"/>
                </a:solidFill>
                <a:latin typeface="Impact" panose="020B0806030902050204" pitchFamily="34" charset="0"/>
              </a:rPr>
              <a:t>más tiempo demoró</a:t>
            </a:r>
            <a:r>
              <a:rPr lang="es-AR" sz="2400" dirty="0">
                <a:latin typeface="Impact" panose="020B0806030902050204" pitchFamily="34" charset="0"/>
              </a:rPr>
              <a:t>.</a:t>
            </a:r>
          </a:p>
          <a:p>
            <a:r>
              <a:rPr lang="es-AR" sz="2400" dirty="0">
                <a:latin typeface="Impact" panose="020B0806030902050204" pitchFamily="34" charset="0"/>
              </a:rPr>
              <a:t>El sistema modular permite la adaptación a cualquier piano.</a:t>
            </a:r>
          </a:p>
        </p:txBody>
      </p:sp>
      <p:pic>
        <p:nvPicPr>
          <p:cNvPr id="3" name="Picture 2" descr="Resultado de imagen para geeetech prusa i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11557" y="0"/>
            <a:ext cx="3476991" cy="3476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Imagen 7"/>
          <p:cNvPicPr/>
          <p:nvPr/>
        </p:nvPicPr>
        <p:blipFill>
          <a:blip r:embed="rId5">
            <a:extLst>
              <a:ext uri="{28A0092B-C50C-407E-A947-70E740481C1C}">
                <a14:useLocalDpi xmlns:a14="http://schemas.microsoft.com/office/drawing/2010/main" val="0"/>
              </a:ext>
            </a:extLst>
          </a:blip>
          <a:srcRect/>
          <a:stretch>
            <a:fillRect/>
          </a:stretch>
        </p:blipFill>
        <p:spPr bwMode="auto">
          <a:xfrm>
            <a:off x="6411557" y="3359150"/>
            <a:ext cx="5756910" cy="3498850"/>
          </a:xfrm>
          <a:prstGeom prst="rect">
            <a:avLst/>
          </a:prstGeom>
          <a:noFill/>
          <a:ln>
            <a:noFill/>
          </a:ln>
        </p:spPr>
      </p:pic>
    </p:spTree>
    <p:extLst>
      <p:ext uri="{BB962C8B-B14F-4D97-AF65-F5344CB8AC3E}">
        <p14:creationId xmlns:p14="http://schemas.microsoft.com/office/powerpoint/2010/main" val="2423138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latin typeface="Impact" panose="020B0806030902050204" pitchFamily="34" charset="0"/>
              </a:rPr>
              <a:t>Pantalla de </a:t>
            </a:r>
            <a:r>
              <a:rPr lang="es-AR" dirty="0" err="1">
                <a:latin typeface="Impact" panose="020B0806030902050204" pitchFamily="34" charset="0"/>
              </a:rPr>
              <a:t>Leds</a:t>
            </a:r>
            <a:endParaRPr lang="es-AR" dirty="0">
              <a:latin typeface="Impact" panose="020B0806030902050204" pitchFamily="34" charset="0"/>
            </a:endParaRPr>
          </a:p>
        </p:txBody>
      </p:sp>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30029" y="0"/>
            <a:ext cx="2861971" cy="1609859"/>
          </a:xfrm>
          <a:prstGeom prst="rect">
            <a:avLst/>
          </a:prstGeom>
        </p:spPr>
      </p:pic>
      <p:sp>
        <p:nvSpPr>
          <p:cNvPr id="5" name="Marcador de contenido 2"/>
          <p:cNvSpPr txBox="1">
            <a:spLocks/>
          </p:cNvSpPr>
          <p:nvPr/>
        </p:nvSpPr>
        <p:spPr>
          <a:xfrm>
            <a:off x="777185" y="2052918"/>
            <a:ext cx="5634372"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s-AR" sz="2400" dirty="0">
                <a:latin typeface="Impact" panose="020B0806030902050204" pitchFamily="34" charset="0"/>
              </a:rPr>
              <a:t>Está formada por 5 módulos de 192 </a:t>
            </a:r>
            <a:r>
              <a:rPr lang="es-AR" sz="2400" dirty="0" err="1">
                <a:latin typeface="Impact" panose="020B0806030902050204" pitchFamily="34" charset="0"/>
              </a:rPr>
              <a:t>LEDs</a:t>
            </a:r>
            <a:r>
              <a:rPr lang="es-AR" sz="2400" dirty="0">
                <a:latin typeface="Impact" panose="020B0806030902050204" pitchFamily="34" charset="0"/>
              </a:rPr>
              <a:t>.</a:t>
            </a: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Para optimizar el manejo de energía y reducir la cantidad de cables se </a:t>
            </a:r>
            <a:br>
              <a:rPr lang="es-AR" sz="2400" dirty="0">
                <a:latin typeface="Impact" panose="020B0806030902050204" pitchFamily="34" charset="0"/>
              </a:rPr>
            </a:br>
            <a:r>
              <a:rPr lang="es-AR" sz="2400" dirty="0">
                <a:latin typeface="Impact" panose="020B0806030902050204" pitchFamily="34" charset="0"/>
              </a:rPr>
              <a:t>decidió por </a:t>
            </a:r>
            <a:r>
              <a:rPr lang="es-AR" sz="2400" dirty="0">
                <a:solidFill>
                  <a:schemeClr val="accent1"/>
                </a:solidFill>
                <a:latin typeface="Impact" panose="020B0806030902050204" pitchFamily="34" charset="0"/>
              </a:rPr>
              <a:t>multiplexar</a:t>
            </a:r>
            <a:r>
              <a:rPr lang="es-AR" sz="2400" dirty="0">
                <a:latin typeface="Impact" panose="020B0806030902050204" pitchFamily="34" charset="0"/>
              </a:rPr>
              <a:t> el encendido de </a:t>
            </a:r>
            <a:br>
              <a:rPr lang="es-AR" sz="2400" dirty="0">
                <a:latin typeface="Impact" panose="020B0806030902050204" pitchFamily="34" charset="0"/>
              </a:rPr>
            </a:br>
            <a:r>
              <a:rPr lang="es-AR" sz="2400" dirty="0">
                <a:latin typeface="Impact" panose="020B0806030902050204" pitchFamily="34" charset="0"/>
              </a:rPr>
              <a:t>las filas de </a:t>
            </a:r>
            <a:r>
              <a:rPr lang="es-AR" sz="2400" dirty="0" err="1">
                <a:latin typeface="Impact" panose="020B0806030902050204" pitchFamily="34" charset="0"/>
              </a:rPr>
              <a:t>LEDs</a:t>
            </a:r>
            <a:r>
              <a:rPr lang="es-AR" sz="2400" dirty="0">
                <a:latin typeface="Impact" panose="020B0806030902050204" pitchFamily="34" charset="0"/>
              </a:rPr>
              <a:t>, por lo que se logró utilizar 6 cables en lugar de 16.</a:t>
            </a:r>
            <a:br>
              <a:rPr lang="es-AR" sz="2400" dirty="0">
                <a:latin typeface="Impact" panose="020B0806030902050204" pitchFamily="34" charset="0"/>
              </a:rPr>
            </a:br>
            <a:endParaRPr lang="es-AR" sz="2400" dirty="0">
              <a:latin typeface="Impact" panose="020B0806030902050204" pitchFamily="34" charset="0"/>
            </a:endParaRPr>
          </a:p>
          <a:p>
            <a:r>
              <a:rPr lang="es-AR" sz="2400" dirty="0">
                <a:latin typeface="Impact" panose="020B0806030902050204" pitchFamily="34" charset="0"/>
              </a:rPr>
              <a:t>La velocidad de desplazamiento es </a:t>
            </a:r>
            <a:br>
              <a:rPr lang="es-AR" sz="2400" dirty="0">
                <a:latin typeface="Impact" panose="020B0806030902050204" pitchFamily="34" charset="0"/>
              </a:rPr>
            </a:br>
            <a:r>
              <a:rPr lang="es-AR" sz="2400" dirty="0">
                <a:latin typeface="Impact" panose="020B0806030902050204" pitchFamily="34" charset="0"/>
              </a:rPr>
              <a:t>controlada desde la APK.</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7942" y="3507799"/>
            <a:ext cx="2732087" cy="346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800" y="3507799"/>
            <a:ext cx="2489200" cy="346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97942" y="1479520"/>
            <a:ext cx="5753100" cy="206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16014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Personalizado 2">
      <a:dk1>
        <a:sysClr val="windowText" lastClr="000000"/>
      </a:dk1>
      <a:lt1>
        <a:sysClr val="window" lastClr="FFFFFF"/>
      </a:lt1>
      <a:dk2>
        <a:srgbClr val="000000"/>
      </a:dk2>
      <a:lt2>
        <a:srgbClr val="F8F8F8"/>
      </a:lt2>
      <a:accent1>
        <a:srgbClr val="C00000"/>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309</TotalTime>
  <Words>1631</Words>
  <Application>Microsoft Office PowerPoint</Application>
  <PresentationFormat>Panorámica</PresentationFormat>
  <Paragraphs>115</Paragraphs>
  <Slides>16</Slides>
  <Notes>16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16</vt:i4>
      </vt:variant>
    </vt:vector>
  </HeadingPairs>
  <TitlesOfParts>
    <vt:vector size="22" baseType="lpstr">
      <vt:lpstr>Arial</vt:lpstr>
      <vt:lpstr>Calibri</vt:lpstr>
      <vt:lpstr>Century Gothic</vt:lpstr>
      <vt:lpstr>Impact</vt:lpstr>
      <vt:lpstr>Wingdings 3</vt:lpstr>
      <vt:lpstr>Ion</vt:lpstr>
      <vt:lpstr>Pianograph!</vt:lpstr>
      <vt:lpstr>¿Qué es “PianoGraph!” ?</vt:lpstr>
      <vt:lpstr>Modo de uso</vt:lpstr>
      <vt:lpstr>Modo de uso</vt:lpstr>
      <vt:lpstr>¿Cómo funciona?</vt:lpstr>
      <vt:lpstr>Emisor de Mensajes MIDI</vt:lpstr>
      <vt:lpstr>Microcontrolador PianoGraph!</vt:lpstr>
      <vt:lpstr>Pantalla de Leds</vt:lpstr>
      <vt:lpstr>Pantalla de Leds</vt:lpstr>
      <vt:lpstr>Realimentación MIDI</vt:lpstr>
      <vt:lpstr>APLICACIÓN ANDROID</vt:lpstr>
      <vt:lpstr>PANTALLAS DE LA APLICACIÓN</vt:lpstr>
      <vt:lpstr>Desafíos superados</vt:lpstr>
      <vt:lpstr>Mejoras Futuras</vt:lpstr>
      <vt:lpstr>¿PREGUNTAS?</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Pianograph!</dc:title>
  <dc:creator>Gonzalo Velazquez</dc:creator>
  <cp:lastModifiedBy>fernandodaniele</cp:lastModifiedBy>
  <cp:revision>34</cp:revision>
  <dcterms:created xsi:type="dcterms:W3CDTF">2017-10-11T23:13:01Z</dcterms:created>
  <dcterms:modified xsi:type="dcterms:W3CDTF">2017-12-21T15:25:20Z</dcterms:modified>
</cp:coreProperties>
</file>

<file path=docProps/thumbnail.jpeg>
</file>